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6" r:id="rId2"/>
    <p:sldId id="544" r:id="rId3"/>
    <p:sldId id="543" r:id="rId4"/>
    <p:sldId id="281" r:id="rId5"/>
    <p:sldId id="478" r:id="rId6"/>
    <p:sldId id="479" r:id="rId7"/>
    <p:sldId id="480" r:id="rId8"/>
    <p:sldId id="481" r:id="rId9"/>
    <p:sldId id="482" r:id="rId10"/>
    <p:sldId id="519" r:id="rId11"/>
    <p:sldId id="492" r:id="rId12"/>
    <p:sldId id="508" r:id="rId13"/>
    <p:sldId id="509" r:id="rId14"/>
    <p:sldId id="510" r:id="rId15"/>
    <p:sldId id="512" r:id="rId16"/>
    <p:sldId id="514" r:id="rId17"/>
    <p:sldId id="515" r:id="rId18"/>
    <p:sldId id="516" r:id="rId19"/>
    <p:sldId id="490" r:id="rId20"/>
    <p:sldId id="521" r:id="rId21"/>
    <p:sldId id="522" r:id="rId22"/>
    <p:sldId id="604" r:id="rId23"/>
    <p:sldId id="595" r:id="rId24"/>
    <p:sldId id="596" r:id="rId25"/>
    <p:sldId id="597" r:id="rId26"/>
    <p:sldId id="598" r:id="rId27"/>
    <p:sldId id="592" r:id="rId28"/>
    <p:sldId id="591" r:id="rId29"/>
    <p:sldId id="594" r:id="rId30"/>
    <p:sldId id="602" r:id="rId31"/>
    <p:sldId id="524" r:id="rId32"/>
    <p:sldId id="599" r:id="rId33"/>
    <p:sldId id="525" r:id="rId34"/>
    <p:sldId id="526" r:id="rId35"/>
    <p:sldId id="527" r:id="rId36"/>
    <p:sldId id="541" r:id="rId37"/>
    <p:sldId id="539" r:id="rId38"/>
    <p:sldId id="600" r:id="rId39"/>
    <p:sldId id="601" r:id="rId40"/>
    <p:sldId id="605" r:id="rId41"/>
    <p:sldId id="549" r:id="rId42"/>
    <p:sldId id="550" r:id="rId43"/>
    <p:sldId id="551" r:id="rId44"/>
    <p:sldId id="552" r:id="rId45"/>
    <p:sldId id="553" r:id="rId46"/>
    <p:sldId id="554" r:id="rId47"/>
    <p:sldId id="557" r:id="rId48"/>
    <p:sldId id="584" r:id="rId49"/>
    <p:sldId id="555" r:id="rId50"/>
    <p:sldId id="559" r:id="rId51"/>
    <p:sldId id="560" r:id="rId52"/>
    <p:sldId id="561" r:id="rId53"/>
    <p:sldId id="585" r:id="rId54"/>
    <p:sldId id="570" r:id="rId55"/>
    <p:sldId id="562" r:id="rId56"/>
    <p:sldId id="603" r:id="rId57"/>
    <p:sldId id="566" r:id="rId58"/>
    <p:sldId id="569" r:id="rId59"/>
    <p:sldId id="606" r:id="rId60"/>
    <p:sldId id="574" r:id="rId61"/>
    <p:sldId id="588" r:id="rId62"/>
    <p:sldId id="580" r:id="rId63"/>
    <p:sldId id="58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075" autoAdjust="0"/>
  </p:normalViewPr>
  <p:slideViewPr>
    <p:cSldViewPr snapToGrid="0" showGuides="1">
      <p:cViewPr varScale="1">
        <p:scale>
          <a:sx n="79" d="100"/>
          <a:sy n="79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397F7-332A-4A50-B1D3-A64C8DDA38F3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4A62-BA2D-40BE-8B89-E25182DBD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3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sp.stackexchange.com/questions/36962/why-does-the-separable-filter-reduce-the-cost-of-computing-the-operator/36964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h(x) = \</a:t>
            </a:r>
            <a:r>
              <a:rPr lang="en-US" dirty="0" err="1"/>
              <a:t>frac</a:t>
            </a:r>
            <a:r>
              <a:rPr lang="en-US" dirty="0"/>
              <a:t>{1}{\</a:t>
            </a:r>
            <a:r>
              <a:rPr lang="en-US" dirty="0" err="1"/>
              <a:t>sqrt</a:t>
            </a:r>
            <a:r>
              <a:rPr lang="en-US" dirty="0"/>
              <a:t>{2\pi \sigma^2}} e^{-\</a:t>
            </a:r>
            <a:r>
              <a:rPr lang="en-US" dirty="0" err="1"/>
              <a:t>frac</a:t>
            </a:r>
            <a:r>
              <a:rPr lang="en-US" dirty="0"/>
              <a:t>{x^2+y^2}{2 \sigma^2}}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96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LxL</a:t>
            </a:r>
            <a:r>
              <a:rPr lang="en-US" dirty="0"/>
              <a:t> size of kernel and </a:t>
            </a:r>
            <a:r>
              <a:rPr lang="en-US" dirty="0" err="1"/>
              <a:t>MxN</a:t>
            </a:r>
            <a:r>
              <a:rPr lang="en-US" dirty="0"/>
              <a:t> image size:</a:t>
            </a:r>
          </a:p>
          <a:p>
            <a:r>
              <a:rPr lang="en-US" dirty="0"/>
              <a:t>- Mean/ gaussian are separable- O(LMN) </a:t>
            </a:r>
            <a:r>
              <a:rPr lang="en-US" dirty="0">
                <a:hlinkClick r:id="rId3"/>
              </a:rPr>
              <a:t>https://dsp.stackexchange.com/questions/36962/why-does-the-separable-filter-reduce-the-cost-of-computing-the-operator/36964</a:t>
            </a:r>
            <a:endParaRPr lang="en-US" dirty="0"/>
          </a:p>
          <a:p>
            <a:r>
              <a:rPr lang="en-US" dirty="0"/>
              <a:t>- median: O((L^2)MN)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6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G=H \</a:t>
            </a:r>
            <a:r>
              <a:rPr lang="en-US" dirty="0" err="1"/>
              <a:t>cdot</a:t>
            </a:r>
            <a:r>
              <a:rPr lang="en-US" dirty="0"/>
              <a:t>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5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5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02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29547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3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4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0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aiismath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desmos.com/calculator/metjpkf2e5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jezzamon.com/fourie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ezzamon.com/fourierl#jpeg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10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az/lectures/ia/lect2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The_wagon-wheel_effect.ogv" TargetMode="External"/><Relationship Id="rId2" Type="http://schemas.openxmlformats.org/officeDocument/2006/relationships/hyperlink" Target="https://en.wikipedia.org/wiki/File:Propeller_strobe.og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85B-26D7-4C19-B299-91B2C9FA20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Filtering and resampling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CAA62-E21A-45DC-B115-49FCE99F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695466"/>
            <a:ext cx="8534400" cy="1162534"/>
          </a:xfrm>
        </p:spPr>
        <p:txBody>
          <a:bodyPr/>
          <a:lstStyle/>
          <a:p>
            <a:r>
              <a:rPr lang="en-US" dirty="0"/>
              <a:t>Yoni Chechik</a:t>
            </a:r>
          </a:p>
          <a:p>
            <a:r>
              <a:rPr lang="en-US" dirty="0">
                <a:hlinkClick r:id="rId2"/>
              </a:rPr>
              <a:t>www.AIisMath.com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Image result for image blending">
            <a:extLst>
              <a:ext uri="{FF2B5EF4-FFF2-40B4-BE49-F238E27FC236}">
                <a16:creationId xmlns:a16="http://schemas.microsoft.com/office/drawing/2014/main" id="{FC1A3655-5EB2-41F0-8B5C-DA1346C41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1768634" y="929471"/>
            <a:ext cx="8654732" cy="476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42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4E993-1989-4DB9-B8B1-C1C6A9DE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mean filter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C5A8D-DCA8-4807-9D7A-074D40CE3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kernel is: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Replaces pixel with local average.</a:t>
            </a:r>
          </a:p>
          <a:p>
            <a:r>
              <a:rPr lang="en-US" dirty="0"/>
              <a:t>Has smoothing (blurring) effect.</a:t>
            </a:r>
          </a:p>
          <a:p>
            <a:r>
              <a:rPr lang="en-US" dirty="0"/>
              <a:t>The kernel can be in any other size as well (see .</a:t>
            </a:r>
            <a:r>
              <a:rPr lang="en-US" dirty="0" err="1"/>
              <a:t>ipynb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00B4B1-23A8-41B0-868B-2D217239921C}"/>
              </a:ext>
            </a:extLst>
          </p:cNvPr>
          <p:cNvGrpSpPr/>
          <p:nvPr/>
        </p:nvGrpSpPr>
        <p:grpSpPr>
          <a:xfrm>
            <a:off x="2850204" y="868203"/>
            <a:ext cx="1658560" cy="1311594"/>
            <a:chOff x="2943477" y="3513478"/>
            <a:chExt cx="1658560" cy="1311594"/>
          </a:xfrm>
        </p:grpSpPr>
        <p:graphicFrame>
          <p:nvGraphicFramePr>
            <p:cNvPr id="5" name="Table">
              <a:extLst>
                <a:ext uri="{FF2B5EF4-FFF2-40B4-BE49-F238E27FC236}">
                  <a16:creationId xmlns:a16="http://schemas.microsoft.com/office/drawing/2014/main" id="{6152A227-07F2-4FDC-96FF-E410BC47D07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50683331"/>
                </p:ext>
              </p:extLst>
            </p:nvPr>
          </p:nvGraphicFramePr>
          <p:xfrm>
            <a:off x="3361309" y="3513478"/>
            <a:ext cx="1240728" cy="1311594"/>
          </p:xfrm>
          <a:graphic>
            <a:graphicData uri="http://schemas.openxmlformats.org/drawingml/2006/table">
              <a:tbl>
                <a:tblPr/>
                <a:tblGrid>
                  <a:gridCol w="41357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40174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6" name="droppedImage.pdf" descr="droppedImage.pdf">
              <a:extLst>
                <a:ext uri="{FF2B5EF4-FFF2-40B4-BE49-F238E27FC236}">
                  <a16:creationId xmlns:a16="http://schemas.microsoft.com/office/drawing/2014/main" id="{EA269F5B-CB87-4E4C-AF90-5DE48EDB0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091" t="23952" b="19161"/>
            <a:stretch/>
          </p:blipFill>
          <p:spPr>
            <a:xfrm>
              <a:off x="2943477" y="3723979"/>
              <a:ext cx="287596" cy="84832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82237701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>
            <p:extLst>
              <p:ext uri="{D42A27DB-BD31-4B8C-83A1-F6EECF244321}">
                <p14:modId xmlns:p14="http://schemas.microsoft.com/office/powerpoint/2010/main" val="3898042111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endParaRPr sz="130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sp>
        <p:nvSpPr>
          <p:cNvPr id="157" name="image"/>
          <p:cNvSpPr/>
          <p:nvPr/>
        </p:nvSpPr>
        <p:spPr>
          <a:xfrm>
            <a:off x="3840389" y="1418627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7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0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cxnSp>
        <p:nvCxnSpPr>
          <p:cNvPr id="23" name="Straight Arrow Connector 22"/>
          <p:cNvCxnSpPr>
            <a:cxnSpLocks/>
            <a:stCxn id="25" idx="0"/>
            <a:endCxn id="151" idx="2"/>
          </p:cNvCxnSpPr>
          <p:nvPr/>
        </p:nvCxnSpPr>
        <p:spPr>
          <a:xfrm flipV="1">
            <a:off x="2593817" y="3464719"/>
            <a:ext cx="130332" cy="1205000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25" idx="0"/>
            <a:endCxn id="148" idx="2"/>
          </p:cNvCxnSpPr>
          <p:nvPr/>
        </p:nvCxnSpPr>
        <p:spPr>
          <a:xfrm flipV="1">
            <a:off x="2593817" y="2586038"/>
            <a:ext cx="1662668" cy="2083681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mage"/>
          <p:cNvSpPr/>
          <p:nvPr/>
        </p:nvSpPr>
        <p:spPr>
          <a:xfrm flipH="1">
            <a:off x="492317" y="4669719"/>
            <a:ext cx="4203000" cy="1539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Note that we assume that the kernel coordinates are centered.</a:t>
            </a:r>
          </a:p>
          <a:p>
            <a:pPr algn="ctr"/>
            <a:r>
              <a:rPr lang="en-US" sz="2000" dirty="0">
                <a:latin typeface="+mj-lt"/>
              </a:rPr>
              <a:t>Here the kernel is symmetric horizontally and vertically, so the flipping is not noticeable.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78196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>
            <p:extLst>
              <p:ext uri="{D42A27DB-BD31-4B8C-83A1-F6EECF244321}">
                <p14:modId xmlns:p14="http://schemas.microsoft.com/office/powerpoint/2010/main" val="2138707512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847816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Table"/>
          <p:cNvGraphicFramePr/>
          <p:nvPr>
            <p:extLst>
              <p:ext uri="{D42A27DB-BD31-4B8C-83A1-F6EECF244321}">
                <p14:modId xmlns:p14="http://schemas.microsoft.com/office/powerpoint/2010/main" val="2903682183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4" name="Table"/>
          <p:cNvGraphicFramePr/>
          <p:nvPr>
            <p:extLst>
              <p:ext uri="{D42A27DB-BD31-4B8C-83A1-F6EECF244321}">
                <p14:modId xmlns:p14="http://schemas.microsoft.com/office/powerpoint/2010/main" val="480551870"/>
              </p:ext>
            </p:extLst>
          </p:nvPr>
        </p:nvGraphicFramePr>
        <p:xfrm>
          <a:off x="7289006" y="1738118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5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66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68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9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75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cxnSp>
        <p:nvCxnSpPr>
          <p:cNvPr id="20" name="Straight Arrow Connector 19"/>
          <p:cNvCxnSpPr>
            <a:endCxn id="165" idx="3"/>
          </p:cNvCxnSpPr>
          <p:nvPr/>
        </p:nvCxnSpPr>
        <p:spPr>
          <a:xfrm flipH="1" flipV="1">
            <a:off x="4967288" y="2164557"/>
            <a:ext cx="5627756" cy="1185864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6" idx="3"/>
          </p:cNvCxnSpPr>
          <p:nvPr/>
        </p:nvCxnSpPr>
        <p:spPr>
          <a:xfrm flipH="1" flipV="1">
            <a:off x="8131970" y="2153841"/>
            <a:ext cx="2463074" cy="1196579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mage"/>
          <p:cNvSpPr/>
          <p:nvPr/>
        </p:nvSpPr>
        <p:spPr>
          <a:xfrm>
            <a:off x="10190991" y="3207035"/>
            <a:ext cx="1596957" cy="3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shift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549642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Table"/>
          <p:cNvGraphicFramePr/>
          <p:nvPr>
            <p:extLst>
              <p:ext uri="{D42A27DB-BD31-4B8C-83A1-F6EECF244321}">
                <p14:modId xmlns:p14="http://schemas.microsoft.com/office/powerpoint/2010/main" val="2500331914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1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2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83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8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9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459280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Table"/>
          <p:cNvGraphicFramePr/>
          <p:nvPr>
            <p:extLst>
              <p:ext uri="{D42A27DB-BD31-4B8C-83A1-F6EECF244321}">
                <p14:modId xmlns:p14="http://schemas.microsoft.com/office/powerpoint/2010/main" val="1934411776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15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6" name="Rectangle"/>
          <p:cNvSpPr/>
          <p:nvPr/>
        </p:nvSpPr>
        <p:spPr>
          <a:xfrm>
            <a:off x="44029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17" name="Rectangle"/>
          <p:cNvSpPr/>
          <p:nvPr/>
        </p:nvSpPr>
        <p:spPr>
          <a:xfrm>
            <a:off x="81534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19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0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26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64196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Table"/>
          <p:cNvGraphicFramePr/>
          <p:nvPr>
            <p:extLst>
              <p:ext uri="{D42A27DB-BD31-4B8C-83A1-F6EECF244321}">
                <p14:modId xmlns:p14="http://schemas.microsoft.com/office/powerpoint/2010/main" val="3299507310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0" name="Rectangle"/>
          <p:cNvSpPr/>
          <p:nvPr/>
        </p:nvSpPr>
        <p:spPr>
          <a:xfrm>
            <a:off x="46886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51" name="Rectangle"/>
          <p:cNvSpPr/>
          <p:nvPr/>
        </p:nvSpPr>
        <p:spPr>
          <a:xfrm>
            <a:off x="84391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53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54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60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498031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Table"/>
          <p:cNvGraphicFramePr/>
          <p:nvPr>
            <p:extLst>
              <p:ext uri="{D42A27DB-BD31-4B8C-83A1-F6EECF244321}">
                <p14:modId xmlns:p14="http://schemas.microsoft.com/office/powerpoint/2010/main" val="2090605461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6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7" name="Rectangle"/>
          <p:cNvSpPr/>
          <p:nvPr/>
        </p:nvSpPr>
        <p:spPr>
          <a:xfrm>
            <a:off x="4974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68" name="Rectangle"/>
          <p:cNvSpPr/>
          <p:nvPr/>
        </p:nvSpPr>
        <p:spPr>
          <a:xfrm>
            <a:off x="8724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70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1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77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60964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"/>
          <p:cNvGraphicFramePr/>
          <p:nvPr>
            <p:extLst>
              <p:ext uri="{D42A27DB-BD31-4B8C-83A1-F6EECF244321}">
                <p14:modId xmlns:p14="http://schemas.microsoft.com/office/powerpoint/2010/main" val="274527654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8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4" name="Rectangle"/>
          <p:cNvSpPr/>
          <p:nvPr/>
        </p:nvSpPr>
        <p:spPr>
          <a:xfrm>
            <a:off x="5260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85" name="Rectangle"/>
          <p:cNvSpPr/>
          <p:nvPr/>
        </p:nvSpPr>
        <p:spPr>
          <a:xfrm>
            <a:off x="9010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87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8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94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61558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Table"/>
          <p:cNvGraphicFramePr/>
          <p:nvPr>
            <p:extLst>
              <p:ext uri="{D42A27DB-BD31-4B8C-83A1-F6EECF244321}">
                <p14:modId xmlns:p14="http://schemas.microsoft.com/office/powerpoint/2010/main" val="996603260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3" name="Table"/>
          <p:cNvGraphicFramePr/>
          <p:nvPr>
            <p:extLst>
              <p:ext uri="{D42A27DB-BD31-4B8C-83A1-F6EECF244321}">
                <p14:modId xmlns:p14="http://schemas.microsoft.com/office/powerpoint/2010/main" val="1528550433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6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6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… and the result is</a:t>
            </a:r>
            <a:endParaRPr dirty="0"/>
          </a:p>
        </p:txBody>
      </p:sp>
      <p:sp>
        <p:nvSpPr>
          <p:cNvPr id="17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761189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Another kind of blur filter.</a:t>
                </a:r>
              </a:p>
              <a:p>
                <a:r>
                  <a:rPr lang="en-US" dirty="0"/>
                  <a:t> this filter can be controlled by its size and STD.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kernel is discretized to bins according to the wanted kernel size.</a:t>
                </a:r>
              </a:p>
              <a:p>
                <a:r>
                  <a:rPr lang="en-US" dirty="0"/>
                  <a:t>Isn’t Gaussian function infinite?</a:t>
                </a:r>
              </a:p>
              <a:p>
                <a:pPr lvl="1"/>
                <a:r>
                  <a:rPr lang="en-US" dirty="0"/>
                  <a:t>Most often, the kernel cuts out the remaining lower bins (usually at 2-3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b="0" i="0" dirty="0">
                    <a:latin typeface="+mj-lt"/>
                  </a:rPr>
                  <a:t>)</a:t>
                </a:r>
                <a:r>
                  <a:rPr lang="en-US" dirty="0"/>
                  <a:t>.</a:t>
                </a:r>
              </a:p>
              <a:p>
                <a:r>
                  <a:rPr lang="en-US" b="1" dirty="0"/>
                  <a:t>Both Gaussian and mean filters are good against Gaussian noise, but not effective against S&amp;P noise.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217" y="334736"/>
            <a:ext cx="3373189" cy="216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h%28x%29%20%3D%20%5Cfrac%7B1%7D%7B%5Csqrt%7B2%5Cpi%20%5Csigma%5E2%7D%7D%20e%5E%7B-%5Cfrac%7Bx%5E2&amp;plus;y%5E2%7D%7B2%20%5Csigma%5E2%7D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589" y="2029505"/>
            <a:ext cx="437197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02301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edian fil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4304756"/>
            <a:ext cx="4210049" cy="255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the median value from the given neighbors.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The median of [1, 0, 100] is 1.</a:t>
            </a:r>
          </a:p>
          <a:p>
            <a:r>
              <a:rPr lang="en-US" b="1" dirty="0"/>
              <a:t>Median filter is good against salt and </a:t>
            </a:r>
            <a:r>
              <a:rPr lang="en-US" b="1"/>
              <a:t>pepper noise &amp; </a:t>
            </a:r>
            <a:r>
              <a:rPr lang="en-US" b="1" dirty="0"/>
              <a:t>against Gaussian noise (but not as effective).</a:t>
            </a:r>
          </a:p>
          <a:p>
            <a:pPr lvl="1"/>
            <a:r>
              <a:rPr lang="en-US" dirty="0"/>
              <a:t>Can be considered as a blur filter, but also has edge preserving properties.</a:t>
            </a:r>
          </a:p>
          <a:p>
            <a:r>
              <a:rPr lang="en-US" dirty="0"/>
              <a:t>Median filter is more computationally expansive than mean/gaussian.</a:t>
            </a:r>
          </a:p>
          <a:p>
            <a:r>
              <a:rPr lang="en-US" dirty="0"/>
              <a:t>This filter is not LTI because it’s not linear on its weights.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3E3602-29F8-4244-B9AA-A720B2C8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67250"/>
            <a:ext cx="4200610" cy="21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74283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and filtering</a:t>
            </a:r>
          </a:p>
          <a:p>
            <a:r>
              <a:rPr lang="en-US" b="1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01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2E92F-32E7-46CC-B230-1E48768D9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FD6E3-942B-4334-813F-A44116CBD2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periodic signal can be represented as a collection of cosine functions added together- these is called </a:t>
                </a:r>
                <a:r>
                  <a:rPr lang="en-US" b="1" dirty="0"/>
                  <a:t>Fourier transform (FT)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[we will leave the exact definition aside… This is not a signal processing course]</a:t>
                </a:r>
              </a:p>
              <a:p>
                <a:r>
                  <a:rPr lang="en-US" dirty="0"/>
                  <a:t>A cosine function can be represented by 3 variables: </a:t>
                </a:r>
              </a:p>
              <a:p>
                <a:pPr lvl="1"/>
                <a:r>
                  <a:rPr lang="en-US" dirty="0"/>
                  <a:t>Frequency: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[Hz]</a:t>
                </a:r>
              </a:p>
              <a:p>
                <a:pPr lvl="1"/>
                <a:r>
                  <a:rPr lang="en-US" dirty="0"/>
                  <a:t>Amplitude: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Phase: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Demo: </a:t>
                </a:r>
                <a:r>
                  <a:rPr lang="en-US" dirty="0">
                    <a:hlinkClick r:id="rId2"/>
                  </a:rPr>
                  <a:t>https://www.desmos.com/calculator/metjpkf2e5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FD6E3-942B-4334-813F-A44116CBD2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848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3A8FC-5203-48FB-8746-5FED7980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6250940" cy="762000"/>
          </a:xfrm>
        </p:spPr>
        <p:txBody>
          <a:bodyPr/>
          <a:lstStyle/>
          <a:p>
            <a:r>
              <a:rPr lang="en-US" dirty="0"/>
              <a:t>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D3F17-E49A-4F5E-BBEB-F7A6DE01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1" y="762000"/>
            <a:ext cx="6250940" cy="5715000"/>
          </a:xfrm>
        </p:spPr>
        <p:txBody>
          <a:bodyPr/>
          <a:lstStyle/>
          <a:p>
            <a:r>
              <a:rPr lang="en-US" dirty="0"/>
              <a:t>FFT (fast Fourier transform) is an efficient algorithm to decompose a signal into its collection of added cosine functions: frequency, amplitude and phase.</a:t>
            </a:r>
          </a:p>
          <a:p>
            <a:r>
              <a:rPr lang="en-US" dirty="0"/>
              <a:t>Most of the times, when talking about the FFT of a signal, you’ll see graph of the frequencies and their belonging amplitudes (the phase is omitted).</a:t>
            </a:r>
          </a:p>
          <a:p>
            <a:r>
              <a:rPr lang="en-US" dirty="0"/>
              <a:t>FFT examples: </a:t>
            </a:r>
            <a:r>
              <a:rPr lang="en-US" dirty="0">
                <a:hlinkClick r:id="rId2"/>
              </a:rPr>
              <a:t>http://www.jezzamon.com/fourier/</a:t>
            </a:r>
            <a:endParaRPr lang="en-US" dirty="0"/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1C12557F-98DC-4B0D-A05B-5FEF1B810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140" y="74798"/>
            <a:ext cx="5737860" cy="670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41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029D-E3D3-4C81-9667-1CF3E5B1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A3A5C-C8A3-473A-B821-FD434140A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doing FT/FFT of a signal, one also get negative frequencies.</a:t>
            </a:r>
          </a:p>
          <a:p>
            <a:pPr lvl="1"/>
            <a:r>
              <a:rPr lang="en-US" dirty="0"/>
              <a:t>Why? Again, out of scope… this is the uniqueness of the Fourier transform and its ability to work on complex signals.</a:t>
            </a:r>
          </a:p>
          <a:p>
            <a:pPr lvl="1"/>
            <a:r>
              <a:rPr lang="en-US" dirty="0"/>
              <a:t>When the signal is real, the Fourier transform is symmetric and hence most of the time the negative part is erased.</a:t>
            </a:r>
          </a:p>
          <a:p>
            <a:pPr lvl="1"/>
            <a:r>
              <a:rPr lang="en-US" dirty="0"/>
              <a:t>The same is true for 2D signals, but there we tend to keep the symmetric part.</a:t>
            </a:r>
          </a:p>
          <a:p>
            <a:endParaRPr lang="en-US" dirty="0"/>
          </a:p>
        </p:txBody>
      </p:sp>
      <p:pic>
        <p:nvPicPr>
          <p:cNvPr id="7170" name="Picture 2" descr="Image result for fft">
            <a:extLst>
              <a:ext uri="{FF2B5EF4-FFF2-40B4-BE49-F238E27FC236}">
                <a16:creationId xmlns:a16="http://schemas.microsoft.com/office/drawing/2014/main" id="{95A3F062-3A06-4131-83C1-42F47AA76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12566" r="1137" b="2586"/>
          <a:stretch/>
        </p:blipFill>
        <p:spPr bwMode="auto">
          <a:xfrm>
            <a:off x="2764467" y="4082902"/>
            <a:ext cx="6060558" cy="27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145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E951-310D-4C5A-AEDA-99F72208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668A7-3C1A-4F6A-B45B-37178AB77F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Like in 1D signals, 2D signals also have FFT.</a:t>
                </a:r>
              </a:p>
              <a:p>
                <a:r>
                  <a:rPr lang="en-US" dirty="0"/>
                  <a:t>2D cosine wave is represented as such: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FFT of such a signal returns the amplitude, phase and directional frequency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668A7-3C1A-4F6A-B45B-37178AB77F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Image result for fft 2d axis">
            <a:extLst>
              <a:ext uri="{FF2B5EF4-FFF2-40B4-BE49-F238E27FC236}">
                <a16:creationId xmlns:a16="http://schemas.microsoft.com/office/drawing/2014/main" id="{F7665EB6-0D24-49B4-82ED-633CE7493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15" y="2808067"/>
            <a:ext cx="6975410" cy="404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ourier pair of box function when T=10">
            <a:extLst>
              <a:ext uri="{FF2B5EF4-FFF2-40B4-BE49-F238E27FC236}">
                <a16:creationId xmlns:a16="http://schemas.microsoft.com/office/drawing/2014/main" id="{A6F063A8-A02E-425F-82B9-E5337EB16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25" y="3429000"/>
            <a:ext cx="4231876" cy="269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163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8DC7-BA7E-4BE1-96DB-F544602A5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7652D-1E88-4B91-9D30-6931E83EE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17657B9C-65EB-440B-9108-2B2C060B0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 t="8669" b="32139"/>
          <a:stretch/>
        </p:blipFill>
        <p:spPr bwMode="auto">
          <a:xfrm flipH="1" flipV="1">
            <a:off x="2082079" y="762000"/>
            <a:ext cx="8027841" cy="59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526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2323-DA6A-44BE-B607-F7E2A5B4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B324D-722E-44EB-A9D7-14EB9B507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A32AB-2934-4A60-B3DC-A7D30CC1A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1391920"/>
            <a:ext cx="12088035" cy="483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731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16ED-2F1D-4552-A25B-54B8BF52A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C4B3-0D46-4213-8B36-A945CEACC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964C8285-06D5-4DD2-8A4A-25BA58A9A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00"/>
          <a:stretch/>
        </p:blipFill>
        <p:spPr bwMode="auto">
          <a:xfrm>
            <a:off x="3026437" y="841475"/>
            <a:ext cx="6139126" cy="601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66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F027-10DF-41C4-9BE3-C6A14222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8C6E1-54AE-4785-86C2-D2FED368B0BA}"/>
              </a:ext>
            </a:extLst>
          </p:cNvPr>
          <p:cNvSpPr txBox="1"/>
          <p:nvPr/>
        </p:nvSpPr>
        <p:spPr>
          <a:xfrm>
            <a:off x="1207532" y="5078479"/>
            <a:ext cx="333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restoration</a:t>
            </a:r>
          </a:p>
        </p:txBody>
      </p:sp>
      <p:pic>
        <p:nvPicPr>
          <p:cNvPr id="1028" name="Picture 4" descr="Image result for mri denoising">
            <a:extLst>
              <a:ext uri="{FF2B5EF4-FFF2-40B4-BE49-F238E27FC236}">
                <a16:creationId xmlns:a16="http://schemas.microsoft.com/office/drawing/2014/main" id="{9163376A-00C7-4C15-97B2-95C167B22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645" y="1594854"/>
            <a:ext cx="5108817" cy="334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C9AC7E-120B-4BEF-8290-802DC97F9300}"/>
              </a:ext>
            </a:extLst>
          </p:cNvPr>
          <p:cNvSpPr txBox="1"/>
          <p:nvPr/>
        </p:nvSpPr>
        <p:spPr>
          <a:xfrm>
            <a:off x="7651638" y="4939980"/>
            <a:ext cx="3332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(MRI denoising)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3071DE-65B7-45A7-AE1E-2B1CA8644BF2}"/>
              </a:ext>
            </a:extLst>
          </p:cNvPr>
          <p:cNvSpPr/>
          <p:nvPr/>
        </p:nvSpPr>
        <p:spPr>
          <a:xfrm>
            <a:off x="3027956" y="6171922"/>
            <a:ext cx="373542" cy="298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B3C33FE-9BFB-4224-A799-43055501C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944663"/>
            <a:ext cx="5263643" cy="27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48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8563-FA11-42B8-B031-BE86DB11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DAC5B-74A5-4C64-9DC9-C5F7129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image lenna fft">
            <a:extLst>
              <a:ext uri="{FF2B5EF4-FFF2-40B4-BE49-F238E27FC236}">
                <a16:creationId xmlns:a16="http://schemas.microsoft.com/office/drawing/2014/main" id="{EAC0602B-7ABB-42FC-8861-4573DB29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41" y="854681"/>
            <a:ext cx="7164117" cy="60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57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audio signals (or any other 1D signals) Lower frequencies change less over time than higher frequencies.</a:t>
            </a:r>
          </a:p>
          <a:p>
            <a:pPr lvl="1"/>
            <a:r>
              <a:rPr lang="en-US" dirty="0"/>
              <a:t>In images, the change is represented in change in distance, so images that changes slowly from pixel to pixel has more lower frequencies then others.</a:t>
            </a:r>
          </a:p>
          <a:p>
            <a:r>
              <a:rPr lang="en-US" dirty="0"/>
              <a:t>Natural images are mainly built from low frequencies.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E34652-36DD-4D75-8980-E6736E4BDD96}"/>
              </a:ext>
            </a:extLst>
          </p:cNvPr>
          <p:cNvGrpSpPr/>
          <p:nvPr/>
        </p:nvGrpSpPr>
        <p:grpSpPr>
          <a:xfrm>
            <a:off x="935665" y="3104707"/>
            <a:ext cx="10795954" cy="3753293"/>
            <a:chOff x="2175649" y="4000500"/>
            <a:chExt cx="9489848" cy="2857500"/>
          </a:xfrm>
        </p:grpSpPr>
        <p:pic>
          <p:nvPicPr>
            <p:cNvPr id="3074" name="Picture 2" descr="Image result for image ff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5649" y="4000500"/>
              <a:ext cx="7840701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0409463" y="4408714"/>
              <a:ext cx="1215213" cy="49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frequencies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50284" y="5532665"/>
              <a:ext cx="1215213" cy="49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High frequencies</a:t>
              </a:r>
            </a:p>
          </p:txBody>
        </p:sp>
        <p:cxnSp>
          <p:nvCxnSpPr>
            <p:cNvPr id="9" name="Straight Arrow Connector 8"/>
            <p:cNvCxnSpPr>
              <a:cxnSpLocks/>
              <a:stCxn id="5" idx="1"/>
            </p:cNvCxnSpPr>
            <p:nvPr/>
          </p:nvCxnSpPr>
          <p:spPr>
            <a:xfrm flipH="1">
              <a:off x="8115301" y="4654750"/>
              <a:ext cx="2294162" cy="962279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cxnSpLocks/>
              <a:stCxn id="8" idx="1"/>
            </p:cNvCxnSpPr>
            <p:nvPr/>
          </p:nvCxnSpPr>
          <p:spPr>
            <a:xfrm flipH="1">
              <a:off x="9405259" y="5778702"/>
              <a:ext cx="1045025" cy="67924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/>
              <a:stCxn id="8" idx="1"/>
            </p:cNvCxnSpPr>
            <p:nvPr/>
          </p:nvCxnSpPr>
          <p:spPr>
            <a:xfrm flipH="1">
              <a:off x="6613073" y="5778702"/>
              <a:ext cx="3837211" cy="60577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  <a:stCxn id="8" idx="1"/>
            </p:cNvCxnSpPr>
            <p:nvPr/>
          </p:nvCxnSpPr>
          <p:spPr>
            <a:xfrm flipH="1" flipV="1">
              <a:off x="6678386" y="4874079"/>
              <a:ext cx="3771898" cy="90462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cxnSpLocks/>
              <a:stCxn id="8" idx="1"/>
            </p:cNvCxnSpPr>
            <p:nvPr/>
          </p:nvCxnSpPr>
          <p:spPr>
            <a:xfrm flipH="1" flipV="1">
              <a:off x="9331780" y="4816929"/>
              <a:ext cx="1118504" cy="96177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236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47A9-804C-4E51-AA33-77E83F4F3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074F-6EBD-4DC7-AAFF-A2D90F083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FFT demo: </a:t>
            </a:r>
            <a:r>
              <a:rPr lang="en-US" dirty="0">
                <a:hlinkClick r:id="rId2"/>
              </a:rPr>
              <a:t>http://www.jezzamon.com/fourierl#jpegs</a:t>
            </a:r>
            <a:endParaRPr lang="en-US" dirty="0"/>
          </a:p>
          <a:p>
            <a:pPr lvl="1"/>
            <a:r>
              <a:rPr lang="en-US" dirty="0"/>
              <a:t>[Actually DCT (discrete cosine transform) but it’s a good demo none the less)</a:t>
            </a:r>
          </a:p>
        </p:txBody>
      </p:sp>
    </p:spTree>
    <p:extLst>
      <p:ext uri="{BB962C8B-B14F-4D97-AF65-F5344CB8AC3E}">
        <p14:creationId xmlns:p14="http://schemas.microsoft.com/office/powerpoint/2010/main" val="2616512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frequency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in time (space) domain: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frequency domain- simple multiplication: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https://latex.codecogs.com/gif.latex?%5Cdpi%7B300%7D%20%5Clarge%20g%28i%2Cj%29%3D%5Csum%20_%7Bu%3D-k%7D%5E%7Bk%7D%5Csum%20_%7Bv%3D-k%7D%5E%7Bk%7Dh%5Bu%2Cv%5Df%5Bi-u%2Cj-v%5D">
            <a:extLst>
              <a:ext uri="{FF2B5EF4-FFF2-40B4-BE49-F238E27FC236}">
                <a16:creationId xmlns:a16="http://schemas.microsoft.com/office/drawing/2014/main" id="{B1E2851E-2E85-49D4-BFF8-4F9C7FA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183" y="1300617"/>
            <a:ext cx="6637627" cy="119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latex.codecogs.com/gif.latex?%5Cdpi%7B300%7D%20%5Clarge%20g%3Dh*f">
            <a:extLst>
              <a:ext uri="{FF2B5EF4-FFF2-40B4-BE49-F238E27FC236}">
                <a16:creationId xmlns:a16="http://schemas.microsoft.com/office/drawing/2014/main" id="{7ECE54DC-50C2-4B84-B750-ED7A9E2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58" y="2784072"/>
            <a:ext cx="2200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atex.codecogs.com/gif.latex?%5Cdpi%7B300%7D%20G%3DH%20%5Ccdot%20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7" y="3988934"/>
            <a:ext cx="2085975" cy="3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049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Low-pass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mean and Gaussian filters are considered low-pass filters because in the frequency domain, they have higher values in the lower frequencies- and when multiplied with frequency spectrums, the high frequencies get smaller.</a:t>
            </a:r>
          </a:p>
          <a:p>
            <a:r>
              <a:rPr lang="en-US" dirty="0"/>
              <a:t>When image is left only with the lower frequencies, the rapidly changes parts of the image (e.g.: edges, noise) are smoothen.</a:t>
            </a:r>
          </a:p>
        </p:txBody>
      </p:sp>
      <p:pic>
        <p:nvPicPr>
          <p:cNvPr id="4" name="Picture 4" descr="Image result for gaussian 2d f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97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66" y="841827"/>
            <a:ext cx="9059467" cy="559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925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994E-00B4-4CC6-ADF9-787422E8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of gaussian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64DD9-857B-449F-B47D-E57503A92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gaussian noise (AWGN) is distributed along all frequencies, LP filter reduce this kind of noise significantly.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6162B-8DCF-42C3-B295-6BFD4C63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58" y="2540000"/>
            <a:ext cx="8421884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49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D3DED-9096-4971-A281-BAB87F14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vs. Gaussian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5BD58-376E-4747-815F-AE0A7E1E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199" y="762000"/>
            <a:ext cx="9096443" cy="2021840"/>
          </a:xfrm>
        </p:spPr>
        <p:txBody>
          <a:bodyPr/>
          <a:lstStyle/>
          <a:p>
            <a:r>
              <a:rPr lang="en-US" dirty="0"/>
              <a:t>Since Mean filter has some high values in high frequencies, edge artifacts sometimes remains.</a:t>
            </a:r>
          </a:p>
          <a:p>
            <a:r>
              <a:rPr lang="en-US" dirty="0"/>
              <a:t>Gaussian filter has less artifacts in higher </a:t>
            </a:r>
            <a:r>
              <a:rPr lang="en-US" dirty="0" err="1"/>
              <a:t>frueqancies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31DA8-8D24-451D-B761-8B9B5498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2814"/>
            <a:ext cx="12192000" cy="4225186"/>
          </a:xfrm>
          <a:prstGeom prst="rect">
            <a:avLst/>
          </a:prstGeom>
        </p:spPr>
      </p:pic>
      <p:pic>
        <p:nvPicPr>
          <p:cNvPr id="5" name="Picture 4" descr="Image result for gaussian 2d fft">
            <a:extLst>
              <a:ext uri="{FF2B5EF4-FFF2-40B4-BE49-F238E27FC236}">
                <a16:creationId xmlns:a16="http://schemas.microsoft.com/office/drawing/2014/main" id="{1736421F-CFCE-4128-B06F-60F67021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748" y="67414"/>
            <a:ext cx="3024252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047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65183-FD41-4389-B491-3CB5A888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applications with frequencies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07E8-073A-4C87-8550-89A27E02E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Forensics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41442-4935-49E1-A3CF-194A710F2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049" y="850665"/>
            <a:ext cx="8931414" cy="5898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FE7414-3A0A-4420-BB39-37CDDE4C26C4}"/>
              </a:ext>
            </a:extLst>
          </p:cNvPr>
          <p:cNvSpPr txBox="1"/>
          <p:nvPr/>
        </p:nvSpPr>
        <p:spPr>
          <a:xfrm>
            <a:off x="7052553" y="6477000"/>
            <a:ext cx="528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http://www.robots.ox.ac.uk/~az/lectures/ia/lect2.pdf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468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FC32F-3044-49CF-AC66-DEFF643D5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applications with frequencies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F5BAA-B3A0-4BB9-AB26-5963DD235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16F4A-B393-445B-8177-63611468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9" y="762000"/>
            <a:ext cx="11918462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80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b="1" dirty="0"/>
              <a:t>Decimation</a:t>
            </a:r>
          </a:p>
          <a:p>
            <a:r>
              <a:rPr lang="en-US" dirty="0"/>
              <a:t>Interpolation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45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Scaling</a:t>
            </a:r>
          </a:p>
        </p:txBody>
      </p:sp>
      <p:pic>
        <p:nvPicPr>
          <p:cNvPr id="48131" name="Picture 3" descr="van_Gogh_-_Self_Portrait"/>
          <p:cNvPicPr>
            <a:picLocks noChangeAspect="1" noChangeArrowheads="1"/>
          </p:cNvPicPr>
          <p:nvPr/>
        </p:nvPicPr>
        <p:blipFill rotWithShape="1">
          <a:blip r:embed="rId2" cstate="print"/>
          <a:srcRect t="16615" r="23053" b="307"/>
          <a:stretch/>
        </p:blipFill>
        <p:spPr bwMode="auto">
          <a:xfrm>
            <a:off x="5748867" y="0"/>
            <a:ext cx="644313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23850" y="1716089"/>
            <a:ext cx="5125828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cs typeface="Arial" charset="0"/>
              </a:rPr>
              <a:t>This image is too big to fit on the screen.  How can we generate a half-sized version?</a:t>
            </a:r>
          </a:p>
          <a:p>
            <a:pPr eaLnBrk="0" hangingPunct="0"/>
            <a:endParaRPr lang="en-US" sz="2800" dirty="0">
              <a:cs typeface="Arial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0470927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chemeClr val="bg2"/>
                </a:solidFill>
              </a:rPr>
              <a:t>Source: S. </a:t>
            </a:r>
            <a:r>
              <a:rPr lang="en-US" sz="1400" dirty="0">
                <a:solidFill>
                  <a:schemeClr val="bg2"/>
                </a:solidFill>
              </a:rPr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1422764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sub-sampling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EFD394-083F-4A6D-8A8C-1E45C6C20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hangingPunct="0"/>
            <a:r>
              <a:rPr lang="en-US" dirty="0">
                <a:cs typeface="Arial" charset="0"/>
              </a:rPr>
              <a:t>Throw away every other row and column to create a 1/2 size image.</a:t>
            </a:r>
          </a:p>
          <a:p>
            <a:pPr lvl="1" eaLnBrk="0" hangingPunct="0"/>
            <a:r>
              <a:rPr lang="en-US" dirty="0">
                <a:cs typeface="Arial" charset="0"/>
              </a:rPr>
              <a:t>Called </a:t>
            </a:r>
            <a:r>
              <a:rPr lang="en-US" b="1" dirty="0">
                <a:cs typeface="Arial" charset="0"/>
              </a:rPr>
              <a:t>image sub-sampling </a:t>
            </a:r>
            <a:r>
              <a:rPr lang="en-US" dirty="0">
                <a:cs typeface="Arial" charset="0"/>
              </a:rPr>
              <a:t>or </a:t>
            </a:r>
            <a:r>
              <a:rPr lang="en-US" b="1" dirty="0">
                <a:cs typeface="Arial" charset="0"/>
              </a:rPr>
              <a:t>decimation.</a:t>
            </a:r>
          </a:p>
          <a:p>
            <a:pPr eaLnBrk="0" hangingPunct="0"/>
            <a:r>
              <a:rPr lang="en-US" dirty="0">
                <a:cs typeface="Arial" charset="0"/>
              </a:rPr>
              <a:t>Naïve subsampling examples:</a:t>
            </a:r>
          </a:p>
          <a:p>
            <a:endParaRPr lang="en-US" dirty="0"/>
          </a:p>
        </p:txBody>
      </p:sp>
      <p:pic>
        <p:nvPicPr>
          <p:cNvPr id="49155" name="Picture 3" descr="vg-nn-hal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000" y="2611439"/>
            <a:ext cx="4241800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4" descr="vg-nn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90733" y="3576638"/>
            <a:ext cx="2116667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5" descr="vg-nn-eight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93200" y="4059238"/>
            <a:ext cx="10668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6961717" y="5710238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1/4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9196917" y="5113338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1/8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9956801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Source: S. </a:t>
            </a:r>
            <a:r>
              <a:rPr lang="en-US" sz="1400" dirty="0"/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298350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vg-nn-hal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866571"/>
            <a:ext cx="3441384" cy="3397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 descr="vg-nn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0" y="1868967"/>
            <a:ext cx="3441385" cy="3407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4" descr="vg-nn-eight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8701" y="1857374"/>
            <a:ext cx="3460275" cy="341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sub-sampling</a:t>
            </a: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5273675" y="5638814"/>
            <a:ext cx="15838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cs typeface="Arial" charset="0"/>
              </a:rPr>
              <a:t>1/4  </a:t>
            </a:r>
            <a:r>
              <a:rPr lang="en-US">
                <a:cs typeface="Arial" charset="0"/>
              </a:rPr>
              <a:t>(2x zoom)</a:t>
            </a: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9598025" y="5638814"/>
            <a:ext cx="15838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cs typeface="Arial" charset="0"/>
              </a:rPr>
              <a:t>1/8  </a:t>
            </a:r>
            <a:r>
              <a:rPr lang="en-US" dirty="0">
                <a:cs typeface="Arial" charset="0"/>
              </a:rPr>
              <a:t>(4x zoom)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1727201" y="5638814"/>
            <a:ext cx="5437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cs typeface="Arial" charset="0"/>
              </a:rPr>
              <a:t>1/2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9956801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Source: S. </a:t>
            </a:r>
            <a:r>
              <a:rPr lang="en-US" sz="1400" dirty="0"/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185247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1430" y="1366590"/>
            <a:ext cx="9231085" cy="5092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0174515" y="6491289"/>
            <a:ext cx="19739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F. Durand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sub-sampling</a:t>
            </a:r>
          </a:p>
        </p:txBody>
      </p:sp>
    </p:spTree>
    <p:extLst>
      <p:ext uri="{BB962C8B-B14F-4D97-AF65-F5344CB8AC3E}">
        <p14:creationId xmlns:p14="http://schemas.microsoft.com/office/powerpoint/2010/main" val="4053140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 l="7500" t="7025" r="7187" b="21312"/>
          <a:stretch>
            <a:fillRect/>
          </a:stretch>
        </p:blipFill>
        <p:spPr bwMode="auto">
          <a:xfrm>
            <a:off x="2641600" y="2247235"/>
            <a:ext cx="69342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Even worse for synthetic images</a:t>
            </a: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L. Zhang</a:t>
            </a:r>
          </a:p>
        </p:txBody>
      </p:sp>
    </p:spTree>
    <p:extLst>
      <p:ext uri="{BB962C8B-B14F-4D97-AF65-F5344CB8AC3E}">
        <p14:creationId xmlns:p14="http://schemas.microsoft.com/office/powerpoint/2010/main" val="407358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Occurs when the sampling rate is not high enough to capture the amount of details in the image.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Can give the wrong signal/image—an </a:t>
            </a:r>
            <a:r>
              <a:rPr lang="en-US" i="1" dirty="0"/>
              <a:t>alias.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do sampling right, need to understand the structure of your signal/image</a:t>
            </a:r>
          </a:p>
          <a:p>
            <a:r>
              <a:rPr lang="en-US" dirty="0"/>
              <a:t>To avoid aliasing: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b="1" dirty="0"/>
              <a:t>sampling rate </a:t>
            </a:r>
            <a:r>
              <a:rPr lang="en-US" sz="2800" b="1" dirty="0">
                <a:cs typeface="Arial" charset="0"/>
              </a:rPr>
              <a:t>≥</a:t>
            </a:r>
            <a:r>
              <a:rPr lang="en-US" sz="2800" b="1" dirty="0"/>
              <a:t> 2 * max frequency </a:t>
            </a:r>
            <a:r>
              <a:rPr lang="en-US" sz="2800" dirty="0"/>
              <a:t>of the image.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This minimum sampling rate without aliasing is called the </a:t>
            </a:r>
            <a:r>
              <a:rPr lang="en-US" sz="2800" b="1" dirty="0"/>
              <a:t>Nyquist rate.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pic>
        <p:nvPicPr>
          <p:cNvPr id="4" name="Picture 5" descr="alia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7906" y="4367719"/>
            <a:ext cx="9319805" cy="185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L. Zhang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Aliasing</a:t>
            </a:r>
          </a:p>
        </p:txBody>
      </p:sp>
    </p:spTree>
    <p:extLst>
      <p:ext uri="{BB962C8B-B14F-4D97-AF65-F5344CB8AC3E}">
        <p14:creationId xmlns:p14="http://schemas.microsoft.com/office/powerpoint/2010/main" val="14284860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Nyquist limit – 2D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1FFAA-1761-4CE5-931C-88873233E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BDBFAC-3923-4773-8D3E-09CE674D1DA6}"/>
              </a:ext>
            </a:extLst>
          </p:cNvPr>
          <p:cNvGrpSpPr/>
          <p:nvPr/>
        </p:nvGrpSpPr>
        <p:grpSpPr>
          <a:xfrm>
            <a:off x="2210340" y="834957"/>
            <a:ext cx="9229387" cy="5715000"/>
            <a:chOff x="508000" y="990600"/>
            <a:chExt cx="9229387" cy="5715000"/>
          </a:xfrm>
        </p:grpSpPr>
        <p:pic>
          <p:nvPicPr>
            <p:cNvPr id="3174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8000" y="990600"/>
              <a:ext cx="7603067" cy="571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49" name="Text Box 5"/>
            <p:cNvSpPr txBox="1">
              <a:spLocks noChangeArrowheads="1"/>
            </p:cNvSpPr>
            <p:nvPr/>
          </p:nvSpPr>
          <p:spPr bwMode="auto">
            <a:xfrm>
              <a:off x="7924800" y="2209800"/>
              <a:ext cx="1812587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Arial" charset="0"/>
                </a:rPr>
                <a:t>Good sampling</a:t>
              </a:r>
            </a:p>
            <a:p>
              <a:endParaRPr lang="en-US" sz="1800" dirty="0">
                <a:latin typeface="Arial" charset="0"/>
              </a:endParaRPr>
            </a:p>
          </p:txBody>
        </p:sp>
        <p:sp>
          <p:nvSpPr>
            <p:cNvPr id="31750" name="Text Box 6"/>
            <p:cNvSpPr txBox="1">
              <a:spLocks noChangeArrowheads="1"/>
            </p:cNvSpPr>
            <p:nvPr/>
          </p:nvSpPr>
          <p:spPr bwMode="auto">
            <a:xfrm>
              <a:off x="7924800" y="4997450"/>
              <a:ext cx="1812587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Arial" charset="0"/>
                </a:rPr>
                <a:t>Bad sampling</a:t>
              </a:r>
            </a:p>
            <a:p>
              <a:endParaRPr lang="en-US" sz="1800" dirty="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635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Nyquist limit- frequency response</a:t>
            </a:r>
          </a:p>
        </p:txBody>
      </p:sp>
      <p:pic>
        <p:nvPicPr>
          <p:cNvPr id="5122" name="Picture 2" descr="Image result for nyquist sampling frequency aliasing&quot;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" b="22454"/>
          <a:stretch/>
        </p:blipFill>
        <p:spPr bwMode="auto">
          <a:xfrm>
            <a:off x="5448300" y="625812"/>
            <a:ext cx="6743700" cy="600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03199" y="762000"/>
            <a:ext cx="5368925" cy="60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Original frequency representation of signal.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Regular sampling above </a:t>
            </a:r>
            <a:r>
              <a:rPr lang="en-US" dirty="0" err="1"/>
              <a:t>nyquist</a:t>
            </a:r>
            <a:r>
              <a:rPr lang="en-US" dirty="0"/>
              <a:t> rate- can recreate the original frequencies of the image. (copies are from sampling).</a:t>
            </a:r>
          </a:p>
          <a:p>
            <a:endParaRPr lang="en-US" dirty="0"/>
          </a:p>
          <a:p>
            <a:r>
              <a:rPr lang="en-US" dirty="0"/>
              <a:t>Sampling below </a:t>
            </a:r>
            <a:r>
              <a:rPr lang="en-US" dirty="0" err="1"/>
              <a:t>nyquist</a:t>
            </a:r>
            <a:r>
              <a:rPr lang="en-US" dirty="0"/>
              <a:t>- original frequencies are destroyed due to the copies overlap- </a:t>
            </a:r>
            <a:r>
              <a:rPr lang="en-US" b="1" dirty="0"/>
              <a:t>this is the aliasing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21682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wagon-wheel effect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15000"/>
          </a:xfrm>
        </p:spPr>
        <p:txBody>
          <a:bodyPr>
            <a:normAutofit/>
          </a:bodyPr>
          <a:lstStyle/>
          <a:p>
            <a:r>
              <a:rPr lang="en-US" dirty="0"/>
              <a:t>An example of sub sampling in time domain (instead of spatially like before).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Without the dot, the wheel appears to be rotating slowly backwards (counterclockwise).</a:t>
            </a:r>
          </a:p>
          <a:p>
            <a:r>
              <a:rPr lang="en-US" dirty="0">
                <a:hlinkClick r:id="rId2"/>
              </a:rPr>
              <a:t>https://en.wikipedia.org/wiki/File:Propeller_strobe.ogv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https://en.wikipedia.org/wiki/File:The_wagon-wheel_effect.ogv</a:t>
            </a:r>
            <a:endParaRPr lang="en-US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l="8000" t="38313" r="9713" b="25883"/>
          <a:stretch/>
        </p:blipFill>
        <p:spPr bwMode="auto">
          <a:xfrm>
            <a:off x="447878" y="1438883"/>
            <a:ext cx="10972800" cy="2685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68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E5C6-A024-4A9D-A219-2077AA3D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3F88C-E158-48D1-ABF4-F5F3D8E73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noise is an additive noise that can appear in images due to the system electrical circuitry.</a:t>
            </a:r>
          </a:p>
          <a:p>
            <a:r>
              <a:rPr lang="en-US" dirty="0"/>
              <a:t>This noise is independent of signal strength and independent at each pixel (IID- independent and identically distributed).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557B6-AD23-4038-B41C-F70240C6B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3" y="3276600"/>
            <a:ext cx="10836534" cy="3581400"/>
          </a:xfrm>
          <a:prstGeom prst="rect">
            <a:avLst/>
          </a:prstGeom>
        </p:spPr>
      </p:pic>
      <p:sp>
        <p:nvSpPr>
          <p:cNvPr id="5" name="AutoShape 2" descr="p_{G}(z)={\frac  {1}{\sigma {\sqrt  {2\pi }}}}e^{{-{\frac  {(z-\mu )^{2}}{2\sigma ^{2}}}}}">
            <a:extLst>
              <a:ext uri="{FF2B5EF4-FFF2-40B4-BE49-F238E27FC236}">
                <a16:creationId xmlns:a16="http://schemas.microsoft.com/office/drawing/2014/main" id="{5F6B03A2-63AB-4A86-B0F8-437BE0410A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drawing of a person&#10;&#10;Description automatically generated">
            <a:extLst>
              <a:ext uri="{FF2B5EF4-FFF2-40B4-BE49-F238E27FC236}">
                <a16:creationId xmlns:a16="http://schemas.microsoft.com/office/drawing/2014/main" id="{6472C0EB-F50D-4213-BF97-4BE4FE34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19" y="2391108"/>
            <a:ext cx="3257648" cy="81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33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vg-gauss-eight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94757" y="2998788"/>
            <a:ext cx="1051984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 descr="vg-gauss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6525" y="2505076"/>
            <a:ext cx="2087033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 descr="vg-gauss-hal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71557" y="1524000"/>
            <a:ext cx="4176184" cy="412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Gaussian pre-filtering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349884-E758-4A0A-8EB7-60473D904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Solution: filter the image, </a:t>
            </a:r>
            <a:r>
              <a:rPr lang="en-US" i="1" dirty="0"/>
              <a:t>then</a:t>
            </a:r>
            <a:r>
              <a:rPr lang="en-US" dirty="0"/>
              <a:t> subsample</a:t>
            </a:r>
          </a:p>
          <a:p>
            <a:endParaRPr lang="en-US" dirty="0"/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7038909" y="462280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1/4</a:t>
            </a: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9274109" y="402590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1/8</a:t>
            </a:r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2384357" y="5715000"/>
            <a:ext cx="1544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Arial" charset="0"/>
                <a:cs typeface="Arial" charset="0"/>
              </a:rPr>
              <a:t>Gaussian 1/2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586018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vg-gauss-eight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6452" y="1546130"/>
            <a:ext cx="3546474" cy="3505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9" name="Picture 3" descr="vg-gauss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8585" y="1561464"/>
            <a:ext cx="3514346" cy="34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4" descr="vg-gauss-hal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1560468"/>
            <a:ext cx="3521487" cy="3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Subsampling with Gaussian pre-filtering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AC1BFE-12B7-4D71-A33A-A5C7ECFE1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Solution:  filter the image, </a:t>
            </a:r>
            <a:r>
              <a:rPr lang="en-US" i="1" dirty="0"/>
              <a:t>then</a:t>
            </a:r>
            <a:r>
              <a:rPr lang="en-US" dirty="0"/>
              <a:t> subsample</a:t>
            </a:r>
          </a:p>
          <a:p>
            <a:endParaRPr lang="en-US" dirty="0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5689601" y="5105400"/>
            <a:ext cx="8130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1/4 </a:t>
            </a:r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9836152" y="505676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1/8</a:t>
            </a:r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711200" y="5105400"/>
            <a:ext cx="1544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Gaussian 1/2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  <p:pic>
        <p:nvPicPr>
          <p:cNvPr id="12" name="Picture 4" descr="vg-gauss-half">
            <a:extLst>
              <a:ext uri="{FF2B5EF4-FFF2-40B4-BE49-F238E27FC236}">
                <a16:creationId xmlns:a16="http://schemas.microsoft.com/office/drawing/2014/main" id="{12B3A918-2484-47F4-A21C-0947F5C34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49" y="1589043"/>
            <a:ext cx="3521487" cy="3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3476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Compare with...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34EFF5-D357-4F58-9981-E06BE7959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4978401" y="5105400"/>
            <a:ext cx="1547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1/4  </a:t>
            </a:r>
            <a:r>
              <a:rPr lang="en-US" sz="1600">
                <a:latin typeface="Arial" charset="0"/>
                <a:cs typeface="Arial" charset="0"/>
              </a:rPr>
              <a:t>(2x zoom)</a:t>
            </a: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9245601" y="5105400"/>
            <a:ext cx="1547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1/8  </a:t>
            </a:r>
            <a:r>
              <a:rPr lang="en-US" sz="1600">
                <a:latin typeface="Arial" charset="0"/>
                <a:cs typeface="Arial" charset="0"/>
              </a:rPr>
              <a:t>(4x zoom)</a:t>
            </a:r>
          </a:p>
        </p:txBody>
      </p:sp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1727201" y="5105400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1/2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  <p:pic>
        <p:nvPicPr>
          <p:cNvPr id="10" name="Picture 2" descr="vg-nn-half">
            <a:extLst>
              <a:ext uri="{FF2B5EF4-FFF2-40B4-BE49-F238E27FC236}">
                <a16:creationId xmlns:a16="http://schemas.microsoft.com/office/drawing/2014/main" id="{20008CC7-5CF6-4829-B53C-C068C0CFC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626" y="1573230"/>
            <a:ext cx="3514346" cy="3488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vg-nn-quarter">
            <a:extLst>
              <a:ext uri="{FF2B5EF4-FFF2-40B4-BE49-F238E27FC236}">
                <a16:creationId xmlns:a16="http://schemas.microsoft.com/office/drawing/2014/main" id="{35115A64-B5E0-4360-ADA8-0D5C3F3C9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34902" y="1536987"/>
            <a:ext cx="3533429" cy="3499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vg-nn-eighth">
            <a:extLst>
              <a:ext uri="{FF2B5EF4-FFF2-40B4-BE49-F238E27FC236}">
                <a16:creationId xmlns:a16="http://schemas.microsoft.com/office/drawing/2014/main" id="{5C5237EC-5FBC-4129-A902-4F75AEA6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23277" y="1555341"/>
            <a:ext cx="3552824" cy="3510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5828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pass filtering- frequency response</a:t>
            </a:r>
          </a:p>
        </p:txBody>
      </p:sp>
      <p:pic>
        <p:nvPicPr>
          <p:cNvPr id="6146" name="Picture 2" descr="Image result for nyquist sampling frequency aliasing low pas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91" y="1524000"/>
            <a:ext cx="979696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719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71A9-3593-4259-ACA4-6FBDDD94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checkerboard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97248-24AE-4523-8AE5-FB373B537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should happen when you make the checkerboard smaller and smaller?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14CAC-994E-4BB5-B82F-931DE25C8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01" y="3255901"/>
            <a:ext cx="3183635" cy="2387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B804FD-3FD7-4D3D-9F40-92157435CFAA}"/>
              </a:ext>
            </a:extLst>
          </p:cNvPr>
          <p:cNvSpPr txBox="1"/>
          <p:nvPr/>
        </p:nvSpPr>
        <p:spPr>
          <a:xfrm>
            <a:off x="1608735" y="5726668"/>
            <a:ext cx="194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Naïve subsampling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F438A3-8A2E-4682-8763-D957B92239DB}"/>
              </a:ext>
            </a:extLst>
          </p:cNvPr>
          <p:cNvGrpSpPr/>
          <p:nvPr/>
        </p:nvGrpSpPr>
        <p:grpSpPr>
          <a:xfrm>
            <a:off x="5283200" y="3255901"/>
            <a:ext cx="3183635" cy="3057689"/>
            <a:chOff x="3733800" y="3032128"/>
            <a:chExt cx="2835272" cy="3630810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D8FCC878-624B-40CB-A189-CC2F5D226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3032128"/>
              <a:ext cx="2835272" cy="28352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355E15-2FDF-48C9-8D69-37193A6D6C55}"/>
                </a:ext>
              </a:extLst>
            </p:cNvPr>
            <p:cNvSpPr txBox="1"/>
            <p:nvPr/>
          </p:nvSpPr>
          <p:spPr>
            <a:xfrm>
              <a:off x="4283178" y="5895461"/>
              <a:ext cx="1704780" cy="767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Proper prefiltering</a:t>
              </a:r>
            </a:p>
            <a:p>
              <a:pPr algn="ctr"/>
              <a:r>
                <a:rPr lang="en-US" dirty="0"/>
                <a:t>(“antialiasing”)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32135E-629B-4135-954D-D342C7757753}"/>
              </a:ext>
            </a:extLst>
          </p:cNvPr>
          <p:cNvGrpSpPr/>
          <p:nvPr/>
        </p:nvGrpSpPr>
        <p:grpSpPr>
          <a:xfrm>
            <a:off x="7315203" y="3247072"/>
            <a:ext cx="4673600" cy="1200329"/>
            <a:chOff x="5486401" y="3124200"/>
            <a:chExt cx="3505200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C8A781-13B6-4F6C-8F8C-D82E373AE5C9}"/>
                </a:ext>
              </a:extLst>
            </p:cNvPr>
            <p:cNvSpPr txBox="1"/>
            <p:nvPr/>
          </p:nvSpPr>
          <p:spPr>
            <a:xfrm>
              <a:off x="6751093" y="3124200"/>
              <a:ext cx="22405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turns grey! (Average of black and white squares, because each pixel contains both.)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8057F9B-1517-4D80-ABFF-97C2764C36A2}"/>
                </a:ext>
              </a:extLst>
            </p:cNvPr>
            <p:cNvCxnSpPr>
              <a:stCxn id="11" idx="1"/>
            </p:cNvCxnSpPr>
            <p:nvPr/>
          </p:nvCxnSpPr>
          <p:spPr>
            <a:xfrm flipH="1" flipV="1">
              <a:off x="5486401" y="3429000"/>
              <a:ext cx="1264692" cy="2953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4017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514" y="43544"/>
            <a:ext cx="384628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Gaussian pre-filtering</a:t>
            </a:r>
          </a:p>
        </p:txBody>
      </p:sp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2158" y="2753552"/>
            <a:ext cx="375060" cy="369199"/>
          </a:xfrm>
          <a:prstGeom prst="rect">
            <a:avLst/>
          </a:prstGeom>
          <a:noFill/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88686" y="1295400"/>
            <a:ext cx="3541487" cy="51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dirty="0"/>
              <a:t>Solution: filter the image, </a:t>
            </a:r>
            <a:r>
              <a:rPr lang="en-US" sz="2400" i="1" dirty="0"/>
              <a:t>then</a:t>
            </a:r>
            <a:r>
              <a:rPr lang="en-US" sz="2400" dirty="0"/>
              <a:t> subsample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</p:txBody>
      </p:sp>
      <p:grpSp>
        <p:nvGrpSpPr>
          <p:cNvPr id="3" name="Group 46"/>
          <p:cNvGrpSpPr/>
          <p:nvPr/>
        </p:nvGrpSpPr>
        <p:grpSpPr>
          <a:xfrm>
            <a:off x="4989164" y="3261445"/>
            <a:ext cx="718856" cy="433080"/>
            <a:chOff x="1390497" y="3261445"/>
            <a:chExt cx="539142" cy="433080"/>
          </a:xfrm>
        </p:grpSpPr>
        <p:sp>
          <p:nvSpPr>
            <p:cNvPr id="19" name="Down Arrow 18"/>
            <p:cNvSpPr/>
            <p:nvPr/>
          </p:nvSpPr>
          <p:spPr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42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3821876" y="3777332"/>
            <a:ext cx="2953593" cy="2993593"/>
            <a:chOff x="515031" y="3777331"/>
            <a:chExt cx="2215195" cy="2993593"/>
          </a:xfrm>
        </p:grpSpPr>
        <p:pic>
          <p:nvPicPr>
            <p:cNvPr id="104457" name="Picture 9" descr="C:\snavely\tmp\vg1b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1741718" y="3777331"/>
              <a:ext cx="78891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  <a:r>
                <a:rPr lang="en-US" sz="3200" b="1" dirty="0">
                  <a:solidFill>
                    <a:schemeClr val="bg1"/>
                  </a:solidFill>
                </a:rPr>
                <a:t>   H</a:t>
              </a:r>
              <a:endParaRPr lang="en-US" sz="32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89982" y="3862818"/>
              <a:ext cx="29238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5" name="Group 47"/>
          <p:cNvGrpSpPr/>
          <p:nvPr/>
        </p:nvGrpSpPr>
        <p:grpSpPr>
          <a:xfrm>
            <a:off x="6038008" y="3217903"/>
            <a:ext cx="1076514" cy="433080"/>
            <a:chOff x="2177129" y="3217903"/>
            <a:chExt cx="807385" cy="433080"/>
          </a:xfrm>
        </p:grpSpPr>
        <p:sp>
          <p:nvSpPr>
            <p:cNvPr id="24" name="Down Arrow 23"/>
            <p:cNvSpPr/>
            <p:nvPr/>
          </p:nvSpPr>
          <p:spPr>
            <a:xfrm rot="13480851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7129" y="330924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grpSp>
        <p:nvGrpSpPr>
          <p:cNvPr id="6" name="Group 48"/>
          <p:cNvGrpSpPr/>
          <p:nvPr/>
        </p:nvGrpSpPr>
        <p:grpSpPr>
          <a:xfrm>
            <a:off x="7630764" y="3261445"/>
            <a:ext cx="718856" cy="433080"/>
            <a:chOff x="3371697" y="3261445"/>
            <a:chExt cx="539142" cy="433080"/>
          </a:xfrm>
        </p:grpSpPr>
        <p:sp>
          <p:nvSpPr>
            <p:cNvPr id="26" name="Down Arrow 25"/>
            <p:cNvSpPr/>
            <p:nvPr/>
          </p:nvSpPr>
          <p:spPr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54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7" name="Group 49"/>
          <p:cNvGrpSpPr/>
          <p:nvPr/>
        </p:nvGrpSpPr>
        <p:grpSpPr>
          <a:xfrm>
            <a:off x="8490983" y="3217899"/>
            <a:ext cx="1076514" cy="433080"/>
            <a:chOff x="4016859" y="3217899"/>
            <a:chExt cx="807385" cy="433080"/>
          </a:xfrm>
        </p:grpSpPr>
        <p:sp>
          <p:nvSpPr>
            <p:cNvPr id="28" name="Down Arrow 27"/>
            <p:cNvSpPr/>
            <p:nvPr/>
          </p:nvSpPr>
          <p:spPr>
            <a:xfrm rot="13480851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016859" y="329835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116535" y="2960899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62157" y="3844336"/>
            <a:ext cx="373888" cy="368046"/>
          </a:xfrm>
          <a:prstGeom prst="rect">
            <a:avLst/>
          </a:prstGeom>
          <a:noFill/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80277" y="2938728"/>
            <a:ext cx="186944" cy="184023"/>
          </a:xfrm>
          <a:prstGeom prst="rect">
            <a:avLst/>
          </a:prstGeom>
          <a:noFill/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80277" y="3844337"/>
            <a:ext cx="186944" cy="184023"/>
          </a:xfrm>
          <a:prstGeom prst="rect">
            <a:avLst/>
          </a:prstGeom>
          <a:noFill/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24564" y="3026358"/>
            <a:ext cx="93472" cy="96393"/>
          </a:xfrm>
          <a:prstGeom prst="rect">
            <a:avLst/>
          </a:prstGeom>
          <a:noFill/>
        </p:spPr>
      </p:pic>
      <p:grpSp>
        <p:nvGrpSpPr>
          <p:cNvPr id="8" name="Group 52"/>
          <p:cNvGrpSpPr/>
          <p:nvPr/>
        </p:nvGrpSpPr>
        <p:grpSpPr>
          <a:xfrm>
            <a:off x="7316364" y="1655788"/>
            <a:ext cx="1476797" cy="1461986"/>
            <a:chOff x="3135896" y="1655788"/>
            <a:chExt cx="1107598" cy="1461986"/>
          </a:xfrm>
        </p:grpSpPr>
        <p:pic>
          <p:nvPicPr>
            <p:cNvPr id="104458" name="Picture 10" descr="C:\snavely\tmp\vg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39" name="TextBox 38"/>
            <p:cNvSpPr txBox="1"/>
            <p:nvPr/>
          </p:nvSpPr>
          <p:spPr>
            <a:xfrm>
              <a:off x="3875317" y="2656109"/>
              <a:ext cx="32244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9" name="Group 53"/>
          <p:cNvGrpSpPr/>
          <p:nvPr/>
        </p:nvGrpSpPr>
        <p:grpSpPr>
          <a:xfrm>
            <a:off x="7316364" y="3799099"/>
            <a:ext cx="1476798" cy="1521196"/>
            <a:chOff x="3135896" y="3799099"/>
            <a:chExt cx="1107598" cy="1521196"/>
          </a:xfrm>
        </p:grpSpPr>
        <p:pic>
          <p:nvPicPr>
            <p:cNvPr id="104459" name="Picture 11" descr="C:\snavely\tmp\vg2b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40" name="TextBox 39"/>
            <p:cNvSpPr txBox="1"/>
            <p:nvPr/>
          </p:nvSpPr>
          <p:spPr>
            <a:xfrm>
              <a:off x="3516132" y="3799099"/>
              <a:ext cx="623008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  <a:r>
                <a:rPr lang="en-US" sz="2400" b="1" dirty="0">
                  <a:solidFill>
                    <a:schemeClr val="bg1"/>
                  </a:solidFill>
                </a:rPr>
                <a:t>   H</a:t>
              </a:r>
              <a:endParaRPr lang="en-US" sz="24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02996" y="3856711"/>
              <a:ext cx="25391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10" name="Group 54"/>
          <p:cNvGrpSpPr/>
          <p:nvPr/>
        </p:nvGrpSpPr>
        <p:grpSpPr>
          <a:xfrm>
            <a:off x="9507410" y="2402354"/>
            <a:ext cx="738399" cy="753719"/>
            <a:chOff x="4779181" y="2402353"/>
            <a:chExt cx="553799" cy="753719"/>
          </a:xfrm>
        </p:grpSpPr>
        <p:pic>
          <p:nvPicPr>
            <p:cNvPr id="104455" name="Picture 7" descr="C:\snavely\tmp\vg4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</p:spPr>
        </p:pic>
        <p:sp>
          <p:nvSpPr>
            <p:cNvPr id="44" name="TextBox 43"/>
            <p:cNvSpPr txBox="1"/>
            <p:nvPr/>
          </p:nvSpPr>
          <p:spPr>
            <a:xfrm>
              <a:off x="5029206" y="2786740"/>
              <a:ext cx="276759" cy="369332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</a:t>
              </a:r>
              <a:r>
                <a:rPr lang="en-US" b="1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507410" y="3844336"/>
            <a:ext cx="738399" cy="729608"/>
          </a:xfrm>
          <a:prstGeom prst="rect">
            <a:avLst/>
          </a:prstGeom>
          <a:noFill/>
        </p:spPr>
      </p:pic>
      <p:grpSp>
        <p:nvGrpSpPr>
          <p:cNvPr id="11" name="Group 50"/>
          <p:cNvGrpSpPr/>
          <p:nvPr/>
        </p:nvGrpSpPr>
        <p:grpSpPr>
          <a:xfrm>
            <a:off x="3812386" y="190711"/>
            <a:ext cx="2981813" cy="2938315"/>
            <a:chOff x="507913" y="190710"/>
            <a:chExt cx="2236360" cy="2938315"/>
          </a:xfrm>
        </p:grpSpPr>
        <p:pic>
          <p:nvPicPr>
            <p:cNvPr id="104456" name="Picture 8" descr="C:\snavely\tmp\vg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2220686" y="2525477"/>
              <a:ext cx="384962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6736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2158" y="2753552"/>
            <a:ext cx="375060" cy="369199"/>
          </a:xfrm>
          <a:prstGeom prst="rect">
            <a:avLst/>
          </a:prstGeom>
          <a:noFill/>
        </p:spPr>
      </p:pic>
      <p:grpSp>
        <p:nvGrpSpPr>
          <p:cNvPr id="3" name="Group 46"/>
          <p:cNvGrpSpPr/>
          <p:nvPr/>
        </p:nvGrpSpPr>
        <p:grpSpPr>
          <a:xfrm>
            <a:off x="4989164" y="3261445"/>
            <a:ext cx="718856" cy="433080"/>
            <a:chOff x="1390497" y="3261445"/>
            <a:chExt cx="539142" cy="433080"/>
          </a:xfrm>
        </p:grpSpPr>
        <p:sp>
          <p:nvSpPr>
            <p:cNvPr id="19" name="Down Arrow 18"/>
            <p:cNvSpPr/>
            <p:nvPr/>
          </p:nvSpPr>
          <p:spPr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42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3821876" y="3777332"/>
            <a:ext cx="2953593" cy="2993593"/>
            <a:chOff x="515031" y="3777331"/>
            <a:chExt cx="2215195" cy="2993593"/>
          </a:xfrm>
        </p:grpSpPr>
        <p:pic>
          <p:nvPicPr>
            <p:cNvPr id="104457" name="Picture 9" descr="C:\snavely\tmp\vg1b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1741718" y="3777331"/>
              <a:ext cx="78891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  <a:r>
                <a:rPr lang="en-US" sz="3200" b="1" dirty="0">
                  <a:solidFill>
                    <a:schemeClr val="bg1"/>
                  </a:solidFill>
                </a:rPr>
                <a:t>   H</a:t>
              </a:r>
              <a:endParaRPr lang="en-US" sz="32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89982" y="3862818"/>
              <a:ext cx="29238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5" name="Group 47"/>
          <p:cNvGrpSpPr/>
          <p:nvPr/>
        </p:nvGrpSpPr>
        <p:grpSpPr>
          <a:xfrm>
            <a:off x="6038008" y="3217903"/>
            <a:ext cx="1076514" cy="433080"/>
            <a:chOff x="2177129" y="3217903"/>
            <a:chExt cx="807385" cy="433080"/>
          </a:xfrm>
        </p:grpSpPr>
        <p:sp>
          <p:nvSpPr>
            <p:cNvPr id="24" name="Down Arrow 23"/>
            <p:cNvSpPr/>
            <p:nvPr/>
          </p:nvSpPr>
          <p:spPr>
            <a:xfrm rot="13480851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7129" y="330924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grpSp>
        <p:nvGrpSpPr>
          <p:cNvPr id="6" name="Group 48"/>
          <p:cNvGrpSpPr/>
          <p:nvPr/>
        </p:nvGrpSpPr>
        <p:grpSpPr>
          <a:xfrm>
            <a:off x="7630764" y="3261445"/>
            <a:ext cx="718856" cy="433080"/>
            <a:chOff x="3371697" y="3261445"/>
            <a:chExt cx="539142" cy="433080"/>
          </a:xfrm>
        </p:grpSpPr>
        <p:sp>
          <p:nvSpPr>
            <p:cNvPr id="26" name="Down Arrow 25"/>
            <p:cNvSpPr/>
            <p:nvPr/>
          </p:nvSpPr>
          <p:spPr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54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7" name="Group 49"/>
          <p:cNvGrpSpPr/>
          <p:nvPr/>
        </p:nvGrpSpPr>
        <p:grpSpPr>
          <a:xfrm>
            <a:off x="8490983" y="3217899"/>
            <a:ext cx="1076514" cy="433080"/>
            <a:chOff x="4016859" y="3217899"/>
            <a:chExt cx="807385" cy="433080"/>
          </a:xfrm>
        </p:grpSpPr>
        <p:sp>
          <p:nvSpPr>
            <p:cNvPr id="28" name="Down Arrow 27"/>
            <p:cNvSpPr/>
            <p:nvPr/>
          </p:nvSpPr>
          <p:spPr>
            <a:xfrm rot="13480851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016859" y="329835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116535" y="2960899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62157" y="3844336"/>
            <a:ext cx="373888" cy="368046"/>
          </a:xfrm>
          <a:prstGeom prst="rect">
            <a:avLst/>
          </a:prstGeom>
          <a:noFill/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80277" y="2938728"/>
            <a:ext cx="186944" cy="184023"/>
          </a:xfrm>
          <a:prstGeom prst="rect">
            <a:avLst/>
          </a:prstGeom>
          <a:noFill/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80277" y="3844337"/>
            <a:ext cx="186944" cy="184023"/>
          </a:xfrm>
          <a:prstGeom prst="rect">
            <a:avLst/>
          </a:prstGeom>
          <a:noFill/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24564" y="3026358"/>
            <a:ext cx="93472" cy="96393"/>
          </a:xfrm>
          <a:prstGeom prst="rect">
            <a:avLst/>
          </a:prstGeom>
          <a:noFill/>
        </p:spPr>
      </p:pic>
      <p:grpSp>
        <p:nvGrpSpPr>
          <p:cNvPr id="8" name="Group 52"/>
          <p:cNvGrpSpPr/>
          <p:nvPr/>
        </p:nvGrpSpPr>
        <p:grpSpPr>
          <a:xfrm>
            <a:off x="7316364" y="1655788"/>
            <a:ext cx="1476797" cy="1461986"/>
            <a:chOff x="3135896" y="1655788"/>
            <a:chExt cx="1107598" cy="1461986"/>
          </a:xfrm>
        </p:grpSpPr>
        <p:pic>
          <p:nvPicPr>
            <p:cNvPr id="104458" name="Picture 10" descr="C:\snavely\tmp\vg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39" name="TextBox 38"/>
            <p:cNvSpPr txBox="1"/>
            <p:nvPr/>
          </p:nvSpPr>
          <p:spPr>
            <a:xfrm>
              <a:off x="3875317" y="2656109"/>
              <a:ext cx="32244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9" name="Group 53"/>
          <p:cNvGrpSpPr/>
          <p:nvPr/>
        </p:nvGrpSpPr>
        <p:grpSpPr>
          <a:xfrm>
            <a:off x="7316364" y="3799099"/>
            <a:ext cx="1476798" cy="1521196"/>
            <a:chOff x="3135896" y="3799099"/>
            <a:chExt cx="1107598" cy="1521196"/>
          </a:xfrm>
        </p:grpSpPr>
        <p:pic>
          <p:nvPicPr>
            <p:cNvPr id="104459" name="Picture 11" descr="C:\snavely\tmp\vg2b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40" name="TextBox 39"/>
            <p:cNvSpPr txBox="1"/>
            <p:nvPr/>
          </p:nvSpPr>
          <p:spPr>
            <a:xfrm>
              <a:off x="3516132" y="3799099"/>
              <a:ext cx="623008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  <a:r>
                <a:rPr lang="en-US" sz="2400" b="1" dirty="0">
                  <a:solidFill>
                    <a:schemeClr val="bg1"/>
                  </a:solidFill>
                </a:rPr>
                <a:t>   H</a:t>
              </a:r>
              <a:endParaRPr lang="en-US" sz="24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02996" y="3856711"/>
              <a:ext cx="25391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10" name="Group 54"/>
          <p:cNvGrpSpPr/>
          <p:nvPr/>
        </p:nvGrpSpPr>
        <p:grpSpPr>
          <a:xfrm>
            <a:off x="9507410" y="2402354"/>
            <a:ext cx="738399" cy="753719"/>
            <a:chOff x="4779181" y="2402353"/>
            <a:chExt cx="553799" cy="753719"/>
          </a:xfrm>
        </p:grpSpPr>
        <p:pic>
          <p:nvPicPr>
            <p:cNvPr id="104455" name="Picture 7" descr="C:\snavely\tmp\vg4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</p:spPr>
        </p:pic>
        <p:sp>
          <p:nvSpPr>
            <p:cNvPr id="44" name="TextBox 43"/>
            <p:cNvSpPr txBox="1"/>
            <p:nvPr/>
          </p:nvSpPr>
          <p:spPr>
            <a:xfrm>
              <a:off x="5029206" y="2786740"/>
              <a:ext cx="276759" cy="369332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</a:t>
              </a:r>
              <a:r>
                <a:rPr lang="en-US" b="1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507410" y="3844336"/>
            <a:ext cx="738399" cy="729608"/>
          </a:xfrm>
          <a:prstGeom prst="rect">
            <a:avLst/>
          </a:prstGeom>
          <a:noFill/>
        </p:spPr>
      </p:pic>
      <p:grpSp>
        <p:nvGrpSpPr>
          <p:cNvPr id="11" name="Group 50"/>
          <p:cNvGrpSpPr/>
          <p:nvPr/>
        </p:nvGrpSpPr>
        <p:grpSpPr>
          <a:xfrm>
            <a:off x="3812386" y="190711"/>
            <a:ext cx="2981813" cy="2938315"/>
            <a:chOff x="507913" y="190710"/>
            <a:chExt cx="2236360" cy="2938315"/>
          </a:xfrm>
        </p:grpSpPr>
        <p:pic>
          <p:nvPicPr>
            <p:cNvPr id="104456" name="Picture 8" descr="C:\snavely\tmp\vg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2220686" y="2525477"/>
              <a:ext cx="384962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39131C-7B51-4A8D-B681-9882E2D3B861}"/>
              </a:ext>
            </a:extLst>
          </p:cNvPr>
          <p:cNvSpPr txBox="1"/>
          <p:nvPr/>
        </p:nvSpPr>
        <p:spPr>
          <a:xfrm>
            <a:off x="1832116" y="-616559"/>
            <a:ext cx="165622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2611AE-87AC-4433-B90E-842949A8D5B4}"/>
              </a:ext>
            </a:extLst>
          </p:cNvPr>
          <p:cNvSpPr txBox="1"/>
          <p:nvPr/>
        </p:nvSpPr>
        <p:spPr>
          <a:xfrm>
            <a:off x="-79611" y="1366587"/>
            <a:ext cx="249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Gaussian pyramid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DA14B0-4CC9-4D20-93BA-05F67D08EA7E}"/>
              </a:ext>
            </a:extLst>
          </p:cNvPr>
          <p:cNvSpPr/>
          <p:nvPr/>
        </p:nvSpPr>
        <p:spPr>
          <a:xfrm>
            <a:off x="3488339" y="3753219"/>
            <a:ext cx="8737673" cy="310478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44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https://upload.wikimedia.org/wikipedia/commons/thumb/4/43/Image_pyramid.svg/512px-Image_pyramid.svg.png">
            <a:extLst>
              <a:ext uri="{FF2B5EF4-FFF2-40B4-BE49-F238E27FC236}">
                <a16:creationId xmlns:a16="http://schemas.microsoft.com/office/drawing/2014/main" id="{A2B044E1-485B-46F2-8470-4C4D3609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99060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54814FD-7DE4-47FC-98B9-9D2F74A1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pyramid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E74CC-BECF-4E03-8EA6-02E14320A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90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Gaussian pyramid</a:t>
            </a:r>
          </a:p>
        </p:txBody>
      </p:sp>
      <p:pic>
        <p:nvPicPr>
          <p:cNvPr id="1945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851" y="1516063"/>
            <a:ext cx="86487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690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b="1" dirty="0"/>
              <a:t>Interpolation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35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5EC7-E584-4ABD-B938-C91F1DC5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Salt &amp; Pepper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585C2-8F64-4FD4-A9E7-FE0756C23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that can be caused by analog-to-digital converter errors, bit errors in transmission, etc.</a:t>
            </a:r>
          </a:p>
          <a:p>
            <a:r>
              <a:rPr lang="en-US" dirty="0"/>
              <a:t>This noise is </a:t>
            </a:r>
            <a:r>
              <a:rPr lang="en-US" b="1" dirty="0"/>
              <a:t>not</a:t>
            </a:r>
            <a:r>
              <a:rPr lang="en-US" dirty="0"/>
              <a:t> additive to the signal strength (a replacement of original value with noise value). </a:t>
            </a:r>
          </a:p>
          <a:p>
            <a:r>
              <a:rPr lang="en-US" dirty="0"/>
              <a:t>This noise is independent of signal strength and independent at each pixel. </a:t>
            </a:r>
          </a:p>
          <a:p>
            <a:endParaRPr lang="en-US" dirty="0"/>
          </a:p>
        </p:txBody>
      </p:sp>
      <p:pic>
        <p:nvPicPr>
          <p:cNvPr id="7170" name="Picture 2" descr="Image result for salt and pepper noise">
            <a:extLst>
              <a:ext uri="{FF2B5EF4-FFF2-40B4-BE49-F238E27FC236}">
                <a16:creationId xmlns:a16="http://schemas.microsoft.com/office/drawing/2014/main" id="{A5439415-ACFA-44AC-9B6F-7BC8E98B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24" y="3219061"/>
            <a:ext cx="3399551" cy="339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928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5892800" cy="5715000"/>
          </a:xfrm>
        </p:spPr>
        <p:txBody>
          <a:bodyPr/>
          <a:lstStyle/>
          <a:p>
            <a:r>
              <a:rPr lang="en-US" dirty="0"/>
              <a:t>This image is too small for this screen:</a:t>
            </a:r>
          </a:p>
          <a:p>
            <a:r>
              <a:rPr lang="en-US" dirty="0"/>
              <a:t>How can we make it 10 times as big?</a:t>
            </a:r>
          </a:p>
          <a:p>
            <a:r>
              <a:rPr lang="en-US" dirty="0"/>
              <a:t>Simplest approach: repeat each row and column 10 times (“</a:t>
            </a:r>
            <a:r>
              <a:rPr lang="en-US" b="1" dirty="0"/>
              <a:t>Nearest neighbor interpolation</a:t>
            </a:r>
            <a:r>
              <a:rPr lang="en-US" dirty="0"/>
              <a:t>”)</a:t>
            </a:r>
          </a:p>
          <a:p>
            <a:r>
              <a:rPr lang="en-US" dirty="0"/>
              <a:t>This operation is known as </a:t>
            </a:r>
            <a:r>
              <a:rPr lang="en-US" b="1" dirty="0" err="1"/>
              <a:t>upsampling</a:t>
            </a:r>
            <a:r>
              <a:rPr lang="en-US" b="1" dirty="0"/>
              <a:t> </a:t>
            </a:r>
            <a:r>
              <a:rPr lang="en-US" dirty="0"/>
              <a:t>or</a:t>
            </a:r>
            <a:r>
              <a:rPr lang="en-US" b="1" dirty="0"/>
              <a:t> interpolation.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214020" name="Picture 4" descr="C:\snavely\work\teaching\09Fa-CS6610\lectures\lec02\images\bee1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2768" y="2916918"/>
            <a:ext cx="3571875" cy="2678906"/>
          </a:xfrm>
          <a:prstGeom prst="rect">
            <a:avLst/>
          </a:prstGeom>
          <a:noFill/>
        </p:spPr>
      </p:pic>
      <p:pic>
        <p:nvPicPr>
          <p:cNvPr id="214021" name="Picture 5" descr="C:\snavely\work\teaching\09Fa-CS6610\lectures\lec02\images\bee_sm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7133" y="1768702"/>
            <a:ext cx="357188" cy="267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7269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s://upload.wikimedia.org/wikipedia/commons/thumb/9/90/Comparison_of_1D_and_2D_interpolation.svg/1920px-Comparison_of_1D_and_2D_interpola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7" y="814285"/>
            <a:ext cx="8772526" cy="584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400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8327" y="2721202"/>
            <a:ext cx="3571875" cy="267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C:\snavely\work\teaching\09Fa-CS6610\lectures\lec02\images\bee10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5792" y="2721202"/>
            <a:ext cx="3571875" cy="2678906"/>
          </a:xfrm>
          <a:prstGeom prst="rect">
            <a:avLst/>
          </a:prstGeom>
          <a:noFill/>
        </p:spPr>
      </p:pic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32060" y="2721202"/>
            <a:ext cx="3571875" cy="267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77347" y="5410190"/>
            <a:ext cx="2778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Nearest-neighbor interpolation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3111" y="5410190"/>
            <a:ext cx="1946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Bilinear interpolation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68205" y="5410190"/>
            <a:ext cx="19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Bicubic</a:t>
            </a:r>
            <a:r>
              <a:rPr lang="en-US" sz="1600" dirty="0"/>
              <a:t> interpolation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732FFFE-8A3F-4CE4-9E05-4FB0ABEE1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656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2" name="Picture 2" descr="C:\snavely\work\teaching\09Fa-CS6610\lectures\lec02\images\bee_pers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68962" y="1393146"/>
            <a:ext cx="5255381" cy="3941536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0163" name="Picture 3" descr="C:\snavely\work\teaching\09Fa-CS6610\lectures\lec02\images\be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276" y="2612346"/>
            <a:ext cx="3484033" cy="2613025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5239657" y="3418114"/>
            <a:ext cx="1190172" cy="85997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C0F70D-3FB1-4A72-A84E-D62BF1EE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926BD-D5BF-4D2B-A6BE-7FD8F350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used for image warping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00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4A49-72E2-4490-93F5-24CAAD82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some more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81F76-612E-43CC-863D-83E715668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Shot noise </a:t>
            </a:r>
            <a:r>
              <a:rPr lang="en-US" dirty="0"/>
              <a:t>- caused by statistical quantum fluctuations, that is, variation in the number of photons sensed at a given exposure level in the darker parts of an image (where there are just few photons that enter each pixel “bin”). Modeled as Poisson noise.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Quantization noise </a:t>
            </a:r>
            <a:r>
              <a:rPr lang="en-US" dirty="0"/>
              <a:t>– caused by quantizing the pixels of a sensed image to several discrete levels (analog to digital conversion).</a:t>
            </a:r>
          </a:p>
        </p:txBody>
      </p:sp>
      <p:pic>
        <p:nvPicPr>
          <p:cNvPr id="8194" name="Picture 2" descr="Image result for shot noise images">
            <a:extLst>
              <a:ext uri="{FF2B5EF4-FFF2-40B4-BE49-F238E27FC236}">
                <a16:creationId xmlns:a16="http://schemas.microsoft.com/office/drawing/2014/main" id="{52B0ADFB-319A-46FA-8532-329AA3F3C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1" b="26354"/>
          <a:stretch/>
        </p:blipFill>
        <p:spPr bwMode="auto">
          <a:xfrm>
            <a:off x="2434225" y="2700872"/>
            <a:ext cx="7267575" cy="95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quantization noise">
            <a:extLst>
              <a:ext uri="{FF2B5EF4-FFF2-40B4-BE49-F238E27FC236}">
                <a16:creationId xmlns:a16="http://schemas.microsoft.com/office/drawing/2014/main" id="{067B3E78-3D10-49F6-8A9F-6CAA9DA99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2" b="51845"/>
          <a:stretch/>
        </p:blipFill>
        <p:spPr bwMode="auto">
          <a:xfrm>
            <a:off x="2884082" y="5106520"/>
            <a:ext cx="6367860" cy="164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5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CC94-522B-430E-9066-4B86DB08C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reduction with LTI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3043D-713A-4CED-AF51-4377D79FA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LTI (LSI) filters </a:t>
            </a:r>
            <a:r>
              <a:rPr lang="en-US" dirty="0"/>
              <a:t>are also known as </a:t>
            </a:r>
            <a:r>
              <a:rPr lang="en-US" b="1" dirty="0"/>
              <a:t>convolution filters </a:t>
            </a:r>
            <a:r>
              <a:rPr lang="en-US" dirty="0"/>
              <a:t>or</a:t>
            </a:r>
            <a:r>
              <a:rPr lang="en-US" b="1" dirty="0"/>
              <a:t> kernel filters </a:t>
            </a:r>
            <a:r>
              <a:rPr lang="en-US" dirty="0"/>
              <a:t>and are a known solution for the noise problem.</a:t>
            </a:r>
            <a:endParaRPr lang="en-US" b="1" dirty="0"/>
          </a:p>
          <a:p>
            <a:r>
              <a:rPr lang="en-US" dirty="0"/>
              <a:t>They are </a:t>
            </a:r>
            <a:r>
              <a:rPr lang="en-US" b="1" dirty="0"/>
              <a:t>linear</a:t>
            </a:r>
            <a:r>
              <a:rPr lang="en-US" dirty="0"/>
              <a:t> operators, which involve weighted combinations of pixels in small neighborhood, The combination is determined by the filter’s </a:t>
            </a:r>
            <a:r>
              <a:rPr lang="en-US" i="1" dirty="0"/>
              <a:t>kernel</a:t>
            </a:r>
            <a:r>
              <a:rPr lang="en-US" dirty="0"/>
              <a:t>.</a:t>
            </a:r>
          </a:p>
          <a:p>
            <a:r>
              <a:rPr lang="en-US" dirty="0"/>
              <a:t>The same kernel is </a:t>
            </a:r>
            <a:r>
              <a:rPr lang="en-US" b="1" dirty="0"/>
              <a:t>shifted</a:t>
            </a:r>
            <a:r>
              <a:rPr lang="en-US" dirty="0"/>
              <a:t> to all pixel locations so that all pixels use the same linear combination of their neighbors.</a:t>
            </a:r>
          </a:p>
          <a:p>
            <a:r>
              <a:rPr lang="en-US" dirty="0"/>
              <a:t>Shifting the output after the weighted combination vs. shifting the input and then doing weighted combination is the same- so </a:t>
            </a:r>
            <a:r>
              <a:rPr lang="en-US" b="1" dirty="0"/>
              <a:t>shift-invariance</a:t>
            </a:r>
            <a:r>
              <a:rPr lang="en-US" dirty="0"/>
              <a:t>.</a:t>
            </a:r>
          </a:p>
          <a:p>
            <a:r>
              <a:rPr lang="en-US" dirty="0"/>
              <a:t>That’s why it’s called </a:t>
            </a:r>
            <a:r>
              <a:rPr lang="en-US" b="1" dirty="0"/>
              <a:t>linear shift-invariance </a:t>
            </a:r>
            <a:r>
              <a:rPr lang="en-US" dirty="0"/>
              <a:t>filter.</a:t>
            </a:r>
          </a:p>
          <a:p>
            <a:pPr lvl="1"/>
            <a:r>
              <a:rPr lang="en-US" dirty="0"/>
              <a:t>LSI for short, but more commonly known by the name of the 1D signal filter- LTI, linear time-invariant.</a:t>
            </a:r>
          </a:p>
        </p:txBody>
      </p:sp>
    </p:spTree>
    <p:extLst>
      <p:ext uri="{BB962C8B-B14F-4D97-AF65-F5344CB8AC3E}">
        <p14:creationId xmlns:p14="http://schemas.microsoft.com/office/powerpoint/2010/main" val="2403124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93FF-A2E0-445A-8FB5-2D48BFD6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631BE-0098-4EBA-80A0-708DB0C6C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Works on LTI filters.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be the kernel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a chosen integer),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output image: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b="1" dirty="0"/>
                  <a:t>Note: </a:t>
                </a:r>
                <a:r>
                  <a:rPr lang="en-US" dirty="0"/>
                  <a:t>by definition, this operator flips the kernel both horizontally and vertically.</a:t>
                </a:r>
                <a:endParaRPr lang="en-US" b="1" dirty="0"/>
              </a:p>
              <a:p>
                <a:r>
                  <a:rPr lang="en-US" dirty="0"/>
                  <a:t>This operation is called </a:t>
                </a:r>
                <a:r>
                  <a:rPr lang="en-US" b="1" dirty="0"/>
                  <a:t>convolution operator </a:t>
                </a:r>
                <a:r>
                  <a:rPr lang="en-US" dirty="0"/>
                  <a:t>and is more compactly notated as: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Very similar to </a:t>
                </a:r>
                <a:r>
                  <a:rPr lang="en-US" b="1" dirty="0"/>
                  <a:t>cross correlation </a:t>
                </a:r>
                <a:r>
                  <a:rPr lang="en-US" dirty="0"/>
                  <a:t>only here the flip of the kernel is done (also here the center of the template is considered- in CC the upper left usually).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631BE-0098-4EBA-80A0-708DB0C6C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6" t="-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%5Clarge%20g%28i%2Cj%29%3D%5Csum%20_%7Bu%3D-k%7D%5E%7Bk%7D%5Csum%20_%7Bv%3D-k%7D%5E%7Bk%7Dh%5Bu%2Cv%5Df%5Bi-u%2Cj-v%5D">
            <a:extLst>
              <a:ext uri="{FF2B5EF4-FFF2-40B4-BE49-F238E27FC236}">
                <a16:creationId xmlns:a16="http://schemas.microsoft.com/office/drawing/2014/main" id="{B1E2851E-2E85-49D4-BFF8-4F9C7FA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06" y="2178375"/>
            <a:ext cx="6457982" cy="11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%5Clarge%20g%3Dh*f">
            <a:extLst>
              <a:ext uri="{FF2B5EF4-FFF2-40B4-BE49-F238E27FC236}">
                <a16:creationId xmlns:a16="http://schemas.microsoft.com/office/drawing/2014/main" id="{7ECE54DC-50C2-4B84-B750-ED7A9E2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60" y="4598559"/>
            <a:ext cx="2200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862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3163</TotalTime>
  <Words>3031</Words>
  <Application>Microsoft Office PowerPoint</Application>
  <PresentationFormat>Widescreen</PresentationFormat>
  <Paragraphs>1386</Paragraphs>
  <Slides>63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Cambria Math</vt:lpstr>
      <vt:lpstr>Gill Sans</vt:lpstr>
      <vt:lpstr>Times New Roman</vt:lpstr>
      <vt:lpstr>Wingdings</vt:lpstr>
      <vt:lpstr>class_layout</vt:lpstr>
      <vt:lpstr>Filtering and resampling</vt:lpstr>
      <vt:lpstr>References</vt:lpstr>
      <vt:lpstr>Some motivation</vt:lpstr>
      <vt:lpstr>contents</vt:lpstr>
      <vt:lpstr>Gaussian Noise</vt:lpstr>
      <vt:lpstr>Salt &amp; Pepper noise</vt:lpstr>
      <vt:lpstr>And some more noise</vt:lpstr>
      <vt:lpstr>Noise reduction with LTI filters</vt:lpstr>
      <vt:lpstr>Convolution</vt:lpstr>
      <vt:lpstr>Example: mean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… and the result is</vt:lpstr>
      <vt:lpstr>Gaussian filter</vt:lpstr>
      <vt:lpstr>Median filter</vt:lpstr>
      <vt:lpstr>contents</vt:lpstr>
      <vt:lpstr>Fourier transform</vt:lpstr>
      <vt:lpstr>Fourier transform</vt:lpstr>
      <vt:lpstr>Fourier transform</vt:lpstr>
      <vt:lpstr>2D FFT</vt:lpstr>
      <vt:lpstr>2D FFT examples</vt:lpstr>
      <vt:lpstr>2D FFT examples</vt:lpstr>
      <vt:lpstr>2D FFT examples</vt:lpstr>
      <vt:lpstr>2D FFT examples</vt:lpstr>
      <vt:lpstr>2D FFT</vt:lpstr>
      <vt:lpstr>2D FFT</vt:lpstr>
      <vt:lpstr>Convolution in frequency domain</vt:lpstr>
      <vt:lpstr>Low-pass filters</vt:lpstr>
      <vt:lpstr>LP example</vt:lpstr>
      <vt:lpstr>FFT of gaussian noise</vt:lpstr>
      <vt:lpstr>Mean vs. Gaussian filter</vt:lpstr>
      <vt:lpstr>More applications with frequencies</vt:lpstr>
      <vt:lpstr>More applications with frequencies</vt:lpstr>
      <vt:lpstr>contents</vt:lpstr>
      <vt:lpstr>Image Scaling</vt:lpstr>
      <vt:lpstr>Image sub-sampling</vt:lpstr>
      <vt:lpstr>Image sub-sampling</vt:lpstr>
      <vt:lpstr>PowerPoint Presentation</vt:lpstr>
      <vt:lpstr>Even worse for synthetic images</vt:lpstr>
      <vt:lpstr>PowerPoint Presentation</vt:lpstr>
      <vt:lpstr>Nyquist limit – 2D example</vt:lpstr>
      <vt:lpstr>Nyquist limit- frequency response</vt:lpstr>
      <vt:lpstr>Example: wagon-wheel effect</vt:lpstr>
      <vt:lpstr>Gaussian pre-filtering</vt:lpstr>
      <vt:lpstr>Subsampling with Gaussian pre-filtering</vt:lpstr>
      <vt:lpstr>Compare with...</vt:lpstr>
      <vt:lpstr>Low pass filtering- frequency response</vt:lpstr>
      <vt:lpstr>Back to the checkerboard</vt:lpstr>
      <vt:lpstr>Gaussian pre-filtering</vt:lpstr>
      <vt:lpstr>PowerPoint Presentation</vt:lpstr>
      <vt:lpstr>Gaussian pyramid</vt:lpstr>
      <vt:lpstr>Gaussian pyramid</vt:lpstr>
      <vt:lpstr>contents</vt:lpstr>
      <vt:lpstr>Upsampling</vt:lpstr>
      <vt:lpstr>Upsampling </vt:lpstr>
      <vt:lpstr>Upsampling</vt:lpstr>
      <vt:lpstr>Upsampling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Filtering and resampling</dc:title>
  <dc:creator> </dc:creator>
  <cp:lastModifiedBy> </cp:lastModifiedBy>
  <cp:revision>172</cp:revision>
  <dcterms:created xsi:type="dcterms:W3CDTF">2019-07-13T08:31:13Z</dcterms:created>
  <dcterms:modified xsi:type="dcterms:W3CDTF">2020-02-22T13:28:02Z</dcterms:modified>
</cp:coreProperties>
</file>